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handoutMasterIdLst>
    <p:handoutMasterId r:id="rId28"/>
  </p:handoutMasterIdLst>
  <p:sldIdLst>
    <p:sldId id="256" r:id="rId2"/>
    <p:sldId id="265" r:id="rId3"/>
    <p:sldId id="267" r:id="rId4"/>
    <p:sldId id="262" r:id="rId5"/>
    <p:sldId id="269" r:id="rId6"/>
    <p:sldId id="279" r:id="rId7"/>
    <p:sldId id="277" r:id="rId8"/>
    <p:sldId id="280" r:id="rId9"/>
    <p:sldId id="285" r:id="rId10"/>
    <p:sldId id="281" r:id="rId11"/>
    <p:sldId id="282" r:id="rId12"/>
    <p:sldId id="283" r:id="rId13"/>
    <p:sldId id="284" r:id="rId14"/>
    <p:sldId id="274" r:id="rId15"/>
    <p:sldId id="266" r:id="rId16"/>
    <p:sldId id="276" r:id="rId17"/>
    <p:sldId id="288" r:id="rId18"/>
    <p:sldId id="286" r:id="rId19"/>
    <p:sldId id="270" r:id="rId20"/>
    <p:sldId id="287" r:id="rId21"/>
    <p:sldId id="263" r:id="rId22"/>
    <p:sldId id="264" r:id="rId23"/>
    <p:sldId id="278" r:id="rId24"/>
    <p:sldId id="258" r:id="rId25"/>
    <p:sldId id="268" r:id="rId26"/>
  </p:sldIdLst>
  <p:sldSz cx="9144000" cy="6858000" type="screen4x3"/>
  <p:notesSz cx="68580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75822" autoAdjust="0"/>
  </p:normalViewPr>
  <p:slideViewPr>
    <p:cSldViewPr snapToGrid="0" snapToObjects="1">
      <p:cViewPr>
        <p:scale>
          <a:sx n="100" d="100"/>
          <a:sy n="100" d="100"/>
        </p:scale>
        <p:origin x="-360" y="-72"/>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95" d="100"/>
          <a:sy n="95" d="100"/>
        </p:scale>
        <p:origin x="-2082" y="-114"/>
      </p:cViewPr>
      <p:guideLst>
        <p:guide orient="horz" pos="2928"/>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D9545869-BE32-4E4E-8080-AF31EFF675FC}" type="datetimeFigureOut">
              <a:rPr lang="en-CA" smtClean="0"/>
              <a:t>24/08/2018</a:t>
            </a:fld>
            <a:endParaRPr lang="en-CA"/>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2B55B5FA-3C2A-4397-8916-AB6B8CE42B1A}" type="slidenum">
              <a:rPr lang="en-CA" smtClean="0"/>
              <a:t>‹#›</a:t>
            </a:fld>
            <a:endParaRPr lang="en-CA"/>
          </a:p>
        </p:txBody>
      </p:sp>
    </p:spTree>
    <p:extLst>
      <p:ext uri="{BB962C8B-B14F-4D97-AF65-F5344CB8AC3E}">
        <p14:creationId xmlns:p14="http://schemas.microsoft.com/office/powerpoint/2010/main" val="40910457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A9AD9566-C9C3-4EE6-A84C-FA58D4E65968}" type="datetimeFigureOut">
              <a:rPr lang="en-CA" smtClean="0"/>
              <a:t>24/08/2018</a:t>
            </a:fld>
            <a:endParaRPr lang="en-CA"/>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62815EC1-607E-49A7-9CD3-39995E51D821}" type="slidenum">
              <a:rPr lang="en-CA" smtClean="0"/>
              <a:t>‹#›</a:t>
            </a:fld>
            <a:endParaRPr lang="en-CA"/>
          </a:p>
        </p:txBody>
      </p:sp>
    </p:spTree>
    <p:extLst>
      <p:ext uri="{BB962C8B-B14F-4D97-AF65-F5344CB8AC3E}">
        <p14:creationId xmlns:p14="http://schemas.microsoft.com/office/powerpoint/2010/main" val="8962336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Intro</a:t>
            </a:r>
            <a:endParaRPr lang="en-CA" dirty="0"/>
          </a:p>
        </p:txBody>
      </p:sp>
      <p:sp>
        <p:nvSpPr>
          <p:cNvPr id="4" name="Slide Number Placeholder 3"/>
          <p:cNvSpPr>
            <a:spLocks noGrp="1"/>
          </p:cNvSpPr>
          <p:nvPr>
            <p:ph type="sldNum" sz="quarter" idx="10"/>
          </p:nvPr>
        </p:nvSpPr>
        <p:spPr/>
        <p:txBody>
          <a:bodyPr/>
          <a:lstStyle/>
          <a:p>
            <a:fld id="{62815EC1-607E-49A7-9CD3-39995E51D821}" type="slidenum">
              <a:rPr lang="en-CA" smtClean="0"/>
              <a:t>1</a:t>
            </a:fld>
            <a:endParaRPr lang="en-CA"/>
          </a:p>
        </p:txBody>
      </p:sp>
    </p:spTree>
    <p:extLst>
      <p:ext uri="{BB962C8B-B14F-4D97-AF65-F5344CB8AC3E}">
        <p14:creationId xmlns:p14="http://schemas.microsoft.com/office/powerpoint/2010/main" val="17340575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Times New Roman" panose="02020603050405020304" pitchFamily="18" charset="0"/>
                <a:cs typeface="Times New Roman" panose="02020603050405020304" pitchFamily="18" charset="0"/>
              </a:rPr>
              <a:t>Pre-migration.. lower signal region exists around</a:t>
            </a:r>
            <a:r>
              <a:rPr lang="en-US" sz="1600" baseline="0" dirty="0" smtClean="0">
                <a:latin typeface="Times New Roman" panose="02020603050405020304" pitchFamily="18" charset="0"/>
                <a:cs typeface="Times New Roman" panose="02020603050405020304" pitchFamily="18" charset="0"/>
              </a:rPr>
              <a:t> the central portion of the Northwest Passage/eastern Prince of Wales Strait &amp; Approaches. </a:t>
            </a:r>
            <a:endParaRPr lang="en-US" sz="1600" dirty="0" smtClean="0">
              <a:latin typeface="Times New Roman" panose="02020603050405020304" pitchFamily="18" charset="0"/>
              <a:cs typeface="Times New Roman" panose="02020603050405020304" pitchFamily="18" charset="0"/>
            </a:endParaRPr>
          </a:p>
          <a:p>
            <a:endParaRPr lang="en-CA" dirty="0"/>
          </a:p>
        </p:txBody>
      </p:sp>
      <p:sp>
        <p:nvSpPr>
          <p:cNvPr id="4" name="Slide Number Placeholder 3"/>
          <p:cNvSpPr>
            <a:spLocks noGrp="1"/>
          </p:cNvSpPr>
          <p:nvPr>
            <p:ph type="sldNum" sz="quarter" idx="10"/>
          </p:nvPr>
        </p:nvSpPr>
        <p:spPr/>
        <p:txBody>
          <a:bodyPr/>
          <a:lstStyle/>
          <a:p>
            <a:fld id="{62815EC1-607E-49A7-9CD3-39995E51D821}" type="slidenum">
              <a:rPr lang="en-CA" smtClean="0"/>
              <a:t>10</a:t>
            </a:fld>
            <a:endParaRPr lang="en-CA"/>
          </a:p>
        </p:txBody>
      </p:sp>
    </p:spTree>
    <p:extLst>
      <p:ext uri="{BB962C8B-B14F-4D97-AF65-F5344CB8AC3E}">
        <p14:creationId xmlns:p14="http://schemas.microsoft.com/office/powerpoint/2010/main" val="18889584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Times New Roman" panose="02020603050405020304" pitchFamily="18" charset="0"/>
                <a:cs typeface="Times New Roman" panose="02020603050405020304" pitchFamily="18" charset="0"/>
              </a:rPr>
              <a:t>Stage 1 migration</a:t>
            </a:r>
            <a:r>
              <a:rPr lang="en-US" sz="1600" baseline="0" dirty="0" smtClean="0">
                <a:latin typeface="Times New Roman" panose="02020603050405020304" pitchFamily="18" charset="0"/>
                <a:cs typeface="Times New Roman" panose="02020603050405020304" pitchFamily="18" charset="0"/>
              </a:rPr>
              <a:t> results in improved signal coverage over the central portion of the Northwest Passage/eastern Prince of Wales Strait &amp; Approaches, but lowered signal coverage over southeastern METAREA XVIII/western Greenlandic waters. </a:t>
            </a:r>
            <a:endParaRPr lang="en-CA" dirty="0"/>
          </a:p>
        </p:txBody>
      </p:sp>
      <p:sp>
        <p:nvSpPr>
          <p:cNvPr id="4" name="Slide Number Placeholder 3"/>
          <p:cNvSpPr>
            <a:spLocks noGrp="1"/>
          </p:cNvSpPr>
          <p:nvPr>
            <p:ph type="sldNum" sz="quarter" idx="10"/>
          </p:nvPr>
        </p:nvSpPr>
        <p:spPr/>
        <p:txBody>
          <a:bodyPr/>
          <a:lstStyle/>
          <a:p>
            <a:fld id="{62815EC1-607E-49A7-9CD3-39995E51D821}" type="slidenum">
              <a:rPr lang="en-CA" smtClean="0"/>
              <a:t>11</a:t>
            </a:fld>
            <a:endParaRPr lang="en-CA"/>
          </a:p>
        </p:txBody>
      </p:sp>
    </p:spTree>
    <p:extLst>
      <p:ext uri="{BB962C8B-B14F-4D97-AF65-F5344CB8AC3E}">
        <p14:creationId xmlns:p14="http://schemas.microsoft.com/office/powerpoint/2010/main" val="18889584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Times New Roman" panose="02020603050405020304" pitchFamily="18" charset="0"/>
                <a:cs typeface="Times New Roman" panose="02020603050405020304" pitchFamily="18" charset="0"/>
              </a:rPr>
              <a:t>Stage 2 migration</a:t>
            </a:r>
            <a:r>
              <a:rPr lang="en-US" sz="1600" baseline="0" dirty="0" smtClean="0">
                <a:latin typeface="Times New Roman" panose="02020603050405020304" pitchFamily="18" charset="0"/>
                <a:cs typeface="Times New Roman" panose="02020603050405020304" pitchFamily="18" charset="0"/>
              </a:rPr>
              <a:t> results in lowered signal coverage over southwestern METAREA XVII. </a:t>
            </a:r>
            <a:endParaRPr lang="en-CA" sz="1600" dirty="0" smtClean="0"/>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1600" dirty="0" smtClean="0">
              <a:latin typeface="Times New Roman" panose="02020603050405020304" pitchFamily="18" charset="0"/>
              <a:cs typeface="Times New Roman" panose="02020603050405020304" pitchFamily="18" charset="0"/>
            </a:endParaRPr>
          </a:p>
          <a:p>
            <a:endParaRPr lang="en-CA" dirty="0"/>
          </a:p>
        </p:txBody>
      </p:sp>
      <p:sp>
        <p:nvSpPr>
          <p:cNvPr id="4" name="Slide Number Placeholder 3"/>
          <p:cNvSpPr>
            <a:spLocks noGrp="1"/>
          </p:cNvSpPr>
          <p:nvPr>
            <p:ph type="sldNum" sz="quarter" idx="10"/>
          </p:nvPr>
        </p:nvSpPr>
        <p:spPr/>
        <p:txBody>
          <a:bodyPr/>
          <a:lstStyle/>
          <a:p>
            <a:fld id="{62815EC1-607E-49A7-9CD3-39995E51D821}" type="slidenum">
              <a:rPr lang="en-CA" smtClean="0"/>
              <a:t>12</a:t>
            </a:fld>
            <a:endParaRPr lang="en-CA"/>
          </a:p>
        </p:txBody>
      </p:sp>
    </p:spTree>
    <p:extLst>
      <p:ext uri="{BB962C8B-B14F-4D97-AF65-F5344CB8AC3E}">
        <p14:creationId xmlns:p14="http://schemas.microsoft.com/office/powerpoint/2010/main" val="18889584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Times New Roman" panose="02020603050405020304" pitchFamily="18" charset="0"/>
                <a:cs typeface="Times New Roman" panose="02020603050405020304" pitchFamily="18" charset="0"/>
              </a:rPr>
              <a:t>Stage 3 migration</a:t>
            </a:r>
            <a:r>
              <a:rPr lang="en-US" sz="1600" baseline="0" dirty="0" smtClean="0">
                <a:latin typeface="Times New Roman" panose="02020603050405020304" pitchFamily="18" charset="0"/>
                <a:cs typeface="Times New Roman" panose="02020603050405020304" pitchFamily="18" charset="0"/>
              </a:rPr>
              <a:t> results in restored signal coverage over southwestern METAREA XVIII/Bering Strait region.  </a:t>
            </a:r>
            <a:endParaRPr lang="en-CA" dirty="0" smtClean="0"/>
          </a:p>
          <a:p>
            <a:endParaRPr lang="en-CA" dirty="0"/>
          </a:p>
        </p:txBody>
      </p:sp>
      <p:sp>
        <p:nvSpPr>
          <p:cNvPr id="4" name="Slide Number Placeholder 3"/>
          <p:cNvSpPr>
            <a:spLocks noGrp="1"/>
          </p:cNvSpPr>
          <p:nvPr>
            <p:ph type="sldNum" sz="quarter" idx="10"/>
          </p:nvPr>
        </p:nvSpPr>
        <p:spPr/>
        <p:txBody>
          <a:bodyPr/>
          <a:lstStyle/>
          <a:p>
            <a:fld id="{62815EC1-607E-49A7-9CD3-39995E51D821}" type="slidenum">
              <a:rPr lang="en-CA" smtClean="0"/>
              <a:t>13</a:t>
            </a:fld>
            <a:endParaRPr lang="en-CA"/>
          </a:p>
        </p:txBody>
      </p:sp>
    </p:spTree>
    <p:extLst>
      <p:ext uri="{BB962C8B-B14F-4D97-AF65-F5344CB8AC3E}">
        <p14:creationId xmlns:p14="http://schemas.microsoft.com/office/powerpoint/2010/main" val="18889584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Challenges</a:t>
            </a:r>
            <a:r>
              <a:rPr lang="en-CA" baseline="0" dirty="0" smtClean="0"/>
              <a:t> encountered this shipping season – side-effects from urgency flag removal was probably the most significant… required quick response.  </a:t>
            </a:r>
            <a:endParaRPr lang="en-CA" dirty="0"/>
          </a:p>
        </p:txBody>
      </p:sp>
      <p:sp>
        <p:nvSpPr>
          <p:cNvPr id="4" name="Slide Number Placeholder 3"/>
          <p:cNvSpPr>
            <a:spLocks noGrp="1"/>
          </p:cNvSpPr>
          <p:nvPr>
            <p:ph type="sldNum" sz="quarter" idx="10"/>
          </p:nvPr>
        </p:nvSpPr>
        <p:spPr/>
        <p:txBody>
          <a:bodyPr/>
          <a:lstStyle/>
          <a:p>
            <a:fld id="{62815EC1-607E-49A7-9CD3-39995E51D821}" type="slidenum">
              <a:rPr lang="en-CA" smtClean="0"/>
              <a:t>14</a:t>
            </a:fld>
            <a:endParaRPr lang="en-CA"/>
          </a:p>
        </p:txBody>
      </p:sp>
    </p:spTree>
    <p:extLst>
      <p:ext uri="{BB962C8B-B14F-4D97-AF65-F5344CB8AC3E}">
        <p14:creationId xmlns:p14="http://schemas.microsoft.com/office/powerpoint/2010/main" val="10167687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Example of missing bulletin sections due urgency flag removal as merging script keyword.</a:t>
            </a:r>
            <a:endParaRPr lang="en-CA" dirty="0"/>
          </a:p>
        </p:txBody>
      </p:sp>
      <p:sp>
        <p:nvSpPr>
          <p:cNvPr id="4" name="Slide Number Placeholder 3"/>
          <p:cNvSpPr>
            <a:spLocks noGrp="1"/>
          </p:cNvSpPr>
          <p:nvPr>
            <p:ph type="sldNum" sz="quarter" idx="10"/>
          </p:nvPr>
        </p:nvSpPr>
        <p:spPr/>
        <p:txBody>
          <a:bodyPr/>
          <a:lstStyle/>
          <a:p>
            <a:fld id="{62815EC1-607E-49A7-9CD3-39995E51D821}" type="slidenum">
              <a:rPr lang="en-CA" smtClean="0"/>
              <a:t>15</a:t>
            </a:fld>
            <a:endParaRPr lang="en-CA"/>
          </a:p>
        </p:txBody>
      </p:sp>
    </p:spTree>
    <p:extLst>
      <p:ext uri="{BB962C8B-B14F-4D97-AF65-F5344CB8AC3E}">
        <p14:creationId xmlns:p14="http://schemas.microsoft.com/office/powerpoint/2010/main" val="10481648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Example of restored bulletin sections..  so needless to say there was much flurry of activity to resolve this issue ASAP. </a:t>
            </a:r>
            <a:endParaRPr lang="en-CA" dirty="0"/>
          </a:p>
        </p:txBody>
      </p:sp>
      <p:sp>
        <p:nvSpPr>
          <p:cNvPr id="4" name="Slide Number Placeholder 3"/>
          <p:cNvSpPr>
            <a:spLocks noGrp="1"/>
          </p:cNvSpPr>
          <p:nvPr>
            <p:ph type="sldNum" sz="quarter" idx="10"/>
          </p:nvPr>
        </p:nvSpPr>
        <p:spPr/>
        <p:txBody>
          <a:bodyPr/>
          <a:lstStyle/>
          <a:p>
            <a:fld id="{62815EC1-607E-49A7-9CD3-39995E51D821}" type="slidenum">
              <a:rPr lang="en-CA" smtClean="0"/>
              <a:t>16</a:t>
            </a:fld>
            <a:endParaRPr lang="en-CA"/>
          </a:p>
        </p:txBody>
      </p:sp>
    </p:spTree>
    <p:extLst>
      <p:ext uri="{BB962C8B-B14F-4D97-AF65-F5344CB8AC3E}">
        <p14:creationId xmlns:p14="http://schemas.microsoft.com/office/powerpoint/2010/main" val="23549958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Challenges</a:t>
            </a:r>
            <a:r>
              <a:rPr lang="en-CA" baseline="0" dirty="0" smtClean="0"/>
              <a:t> encountered this shipping season – side-effects from urgency flag removal was probably the most significant… required quick response.  </a:t>
            </a:r>
            <a:endParaRPr lang="en-CA" dirty="0"/>
          </a:p>
        </p:txBody>
      </p:sp>
      <p:sp>
        <p:nvSpPr>
          <p:cNvPr id="4" name="Slide Number Placeholder 3"/>
          <p:cNvSpPr>
            <a:spLocks noGrp="1"/>
          </p:cNvSpPr>
          <p:nvPr>
            <p:ph type="sldNum" sz="quarter" idx="10"/>
          </p:nvPr>
        </p:nvSpPr>
        <p:spPr/>
        <p:txBody>
          <a:bodyPr/>
          <a:lstStyle/>
          <a:p>
            <a:fld id="{62815EC1-607E-49A7-9CD3-39995E51D821}" type="slidenum">
              <a:rPr lang="en-CA" smtClean="0"/>
              <a:t>17</a:t>
            </a:fld>
            <a:endParaRPr lang="en-CA"/>
          </a:p>
        </p:txBody>
      </p:sp>
    </p:spTree>
    <p:extLst>
      <p:ext uri="{BB962C8B-B14F-4D97-AF65-F5344CB8AC3E}">
        <p14:creationId xmlns:p14="http://schemas.microsoft.com/office/powerpoint/2010/main" val="10167687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Additional challenges re: ice-related… some issues noticed with METAREA ice bulletins. </a:t>
            </a:r>
            <a:endParaRPr lang="en-CA" dirty="0"/>
          </a:p>
        </p:txBody>
      </p:sp>
      <p:sp>
        <p:nvSpPr>
          <p:cNvPr id="4" name="Slide Number Placeholder 3"/>
          <p:cNvSpPr>
            <a:spLocks noGrp="1"/>
          </p:cNvSpPr>
          <p:nvPr>
            <p:ph type="sldNum" sz="quarter" idx="10"/>
          </p:nvPr>
        </p:nvSpPr>
        <p:spPr/>
        <p:txBody>
          <a:bodyPr/>
          <a:lstStyle/>
          <a:p>
            <a:fld id="{62815EC1-607E-49A7-9CD3-39995E51D821}" type="slidenum">
              <a:rPr lang="en-CA" smtClean="0"/>
              <a:t>18</a:t>
            </a:fld>
            <a:endParaRPr lang="en-CA"/>
          </a:p>
        </p:txBody>
      </p:sp>
    </p:spTree>
    <p:extLst>
      <p:ext uri="{BB962C8B-B14F-4D97-AF65-F5344CB8AC3E}">
        <p14:creationId xmlns:p14="http://schemas.microsoft.com/office/powerpoint/2010/main" val="13794391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Examples of issues noted with METAREA ice bulletins – NAVTEX missing/duplicated zones. </a:t>
            </a:r>
            <a:endParaRPr lang="en-CA" dirty="0"/>
          </a:p>
        </p:txBody>
      </p:sp>
      <p:sp>
        <p:nvSpPr>
          <p:cNvPr id="4" name="Slide Number Placeholder 3"/>
          <p:cNvSpPr>
            <a:spLocks noGrp="1"/>
          </p:cNvSpPr>
          <p:nvPr>
            <p:ph type="sldNum" sz="quarter" idx="10"/>
          </p:nvPr>
        </p:nvSpPr>
        <p:spPr/>
        <p:txBody>
          <a:bodyPr/>
          <a:lstStyle/>
          <a:p>
            <a:fld id="{62815EC1-607E-49A7-9CD3-39995E51D821}" type="slidenum">
              <a:rPr lang="en-CA" smtClean="0"/>
              <a:t>19</a:t>
            </a:fld>
            <a:endParaRPr lang="en-CA"/>
          </a:p>
        </p:txBody>
      </p:sp>
    </p:spTree>
    <p:extLst>
      <p:ext uri="{BB962C8B-B14F-4D97-AF65-F5344CB8AC3E}">
        <p14:creationId xmlns:p14="http://schemas.microsoft.com/office/powerpoint/2010/main" val="25924276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M17/18/nw4 forecast service</a:t>
            </a:r>
            <a:r>
              <a:rPr lang="en-CA" baseline="0" dirty="0" smtClean="0"/>
              <a:t> overview.</a:t>
            </a:r>
            <a:endParaRPr lang="en-CA" dirty="0"/>
          </a:p>
        </p:txBody>
      </p:sp>
      <p:sp>
        <p:nvSpPr>
          <p:cNvPr id="4" name="Slide Number Placeholder 3"/>
          <p:cNvSpPr>
            <a:spLocks noGrp="1"/>
          </p:cNvSpPr>
          <p:nvPr>
            <p:ph type="sldNum" sz="quarter" idx="10"/>
          </p:nvPr>
        </p:nvSpPr>
        <p:spPr/>
        <p:txBody>
          <a:bodyPr/>
          <a:lstStyle/>
          <a:p>
            <a:fld id="{62815EC1-607E-49A7-9CD3-39995E51D821}" type="slidenum">
              <a:rPr lang="en-CA" smtClean="0"/>
              <a:t>2</a:t>
            </a:fld>
            <a:endParaRPr lang="en-CA"/>
          </a:p>
        </p:txBody>
      </p:sp>
    </p:spTree>
    <p:extLst>
      <p:ext uri="{BB962C8B-B14F-4D97-AF65-F5344CB8AC3E}">
        <p14:creationId xmlns:p14="http://schemas.microsoft.com/office/powerpoint/2010/main" val="8650238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Examples of issues noted with METAREA ice bulletins – conflicting ice-edge info. </a:t>
            </a:r>
            <a:r>
              <a:rPr lang="en-CA" baseline="0" dirty="0" smtClean="0"/>
              <a:t> </a:t>
            </a:r>
            <a:r>
              <a:rPr lang="en-CA" dirty="0" smtClean="0"/>
              <a:t> </a:t>
            </a:r>
          </a:p>
          <a:p>
            <a:endParaRPr lang="en-CA" dirty="0"/>
          </a:p>
        </p:txBody>
      </p:sp>
      <p:sp>
        <p:nvSpPr>
          <p:cNvPr id="4" name="Slide Number Placeholder 3"/>
          <p:cNvSpPr>
            <a:spLocks noGrp="1"/>
          </p:cNvSpPr>
          <p:nvPr>
            <p:ph type="sldNum" sz="quarter" idx="10"/>
          </p:nvPr>
        </p:nvSpPr>
        <p:spPr/>
        <p:txBody>
          <a:bodyPr/>
          <a:lstStyle/>
          <a:p>
            <a:fld id="{62815EC1-607E-49A7-9CD3-39995E51D821}" type="slidenum">
              <a:rPr lang="en-CA" smtClean="0"/>
              <a:t>20</a:t>
            </a:fld>
            <a:endParaRPr lang="en-CA"/>
          </a:p>
        </p:txBody>
      </p:sp>
    </p:spTree>
    <p:extLst>
      <p:ext uri="{BB962C8B-B14F-4D97-AF65-F5344CB8AC3E}">
        <p14:creationId xmlns:p14="http://schemas.microsoft.com/office/powerpoint/2010/main" val="32752398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Some issues</a:t>
            </a:r>
            <a:r>
              <a:rPr lang="en-CA" baseline="0" dirty="0" smtClean="0"/>
              <a:t> noted involving bulletins apparently gone AWOL.</a:t>
            </a:r>
            <a:endParaRPr lang="en-CA" dirty="0"/>
          </a:p>
        </p:txBody>
      </p:sp>
      <p:sp>
        <p:nvSpPr>
          <p:cNvPr id="4" name="Slide Number Placeholder 3"/>
          <p:cNvSpPr>
            <a:spLocks noGrp="1"/>
          </p:cNvSpPr>
          <p:nvPr>
            <p:ph type="sldNum" sz="quarter" idx="10"/>
          </p:nvPr>
        </p:nvSpPr>
        <p:spPr/>
        <p:txBody>
          <a:bodyPr/>
          <a:lstStyle/>
          <a:p>
            <a:fld id="{62815EC1-607E-49A7-9CD3-39995E51D821}" type="slidenum">
              <a:rPr lang="en-CA" smtClean="0"/>
              <a:t>21</a:t>
            </a:fld>
            <a:endParaRPr lang="en-CA"/>
          </a:p>
        </p:txBody>
      </p:sp>
    </p:spTree>
    <p:extLst>
      <p:ext uri="{BB962C8B-B14F-4D97-AF65-F5344CB8AC3E}">
        <p14:creationId xmlns:p14="http://schemas.microsoft.com/office/powerpoint/2010/main" val="16085198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From METAREA self-assessment… ECCC routinely sends representatives from both the Meteorological Service of Canada (MSC) and the Canadian Ice Service (CIS) to the annual Canadian Marine Advisory Council (CMAC) meeting for Prairie &amp; Northern Region, held on an annual basis and chaired jointly with the Canadian Coast Guard (CCG). </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
            </a:r>
            <a:br>
              <a:rPr lang="en-GB" sz="1200"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Additionally, the MSC Marine Sector Specialist met with the CCG NAVAREA coordinator in March 2018 to discuss issues related to NAV/METAREAs and the MSC Marine &amp; METAREA Forecast Programs. The Marine Sector Specialist maintains regular contact with the CGG NAVAREA coordinator relating to joint NAV/METAREA issues.        </a:t>
            </a:r>
            <a:endParaRPr lang="en-CA" sz="1200" kern="1200" dirty="0" smtClean="0">
              <a:solidFill>
                <a:schemeClr val="tx1"/>
              </a:solidFill>
              <a:effectLst/>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62815EC1-607E-49A7-9CD3-39995E51D821}" type="slidenum">
              <a:rPr lang="en-CA" smtClean="0"/>
              <a:t>22</a:t>
            </a:fld>
            <a:endParaRPr lang="en-CA"/>
          </a:p>
        </p:txBody>
      </p:sp>
    </p:spTree>
    <p:extLst>
      <p:ext uri="{BB962C8B-B14F-4D97-AF65-F5344CB8AC3E}">
        <p14:creationId xmlns:p14="http://schemas.microsoft.com/office/powerpoint/2010/main" val="18889584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From METAREA</a:t>
            </a:r>
            <a:r>
              <a:rPr lang="en-GB" sz="1200" kern="1200" baseline="0" dirty="0" smtClean="0">
                <a:solidFill>
                  <a:schemeClr val="tx1"/>
                </a:solidFill>
                <a:effectLst/>
                <a:latin typeface="+mn-lt"/>
                <a:ea typeface="+mn-ea"/>
                <a:cs typeface="+mn-cs"/>
              </a:rPr>
              <a:t> self-assessment… </a:t>
            </a:r>
            <a:r>
              <a:rPr lang="en-GB" sz="1200" kern="1200" dirty="0" smtClean="0">
                <a:solidFill>
                  <a:schemeClr val="tx1"/>
                </a:solidFill>
                <a:effectLst/>
                <a:latin typeface="+mn-lt"/>
                <a:ea typeface="+mn-ea"/>
                <a:cs typeface="+mn-cs"/>
              </a:rPr>
              <a:t>Additionally, to address needs for capacity building in the marine forecast &amp; sea-ice information programs, a recent exercise in inter-agency capacity building involved a joint initiative between the Canadian Ice Service (CIS)  and the CCG, whereby n</a:t>
            </a:r>
            <a:r>
              <a:rPr lang="en-US" sz="1200" kern="1200" dirty="0" err="1" smtClean="0">
                <a:solidFill>
                  <a:schemeClr val="tx1"/>
                </a:solidFill>
                <a:effectLst/>
                <a:latin typeface="+mn-lt"/>
                <a:ea typeface="+mn-ea"/>
                <a:cs typeface="+mn-cs"/>
              </a:rPr>
              <a:t>ewly</a:t>
            </a:r>
            <a:r>
              <a:rPr lang="en-US" sz="1200" kern="1200" dirty="0" smtClean="0">
                <a:solidFill>
                  <a:schemeClr val="tx1"/>
                </a:solidFill>
                <a:effectLst/>
                <a:latin typeface="+mn-lt"/>
                <a:ea typeface="+mn-ea"/>
                <a:cs typeface="+mn-cs"/>
              </a:rPr>
              <a:t>-trained Ice Service Specialists (ISS) graduated in Spring 2018 for deployment aboard CCG vessels sailing out of Vancouver &amp; Newfoundland assigned to northern/Arctic patrol.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This new crop of ISS staff will add extra information to marine weather observations from CCG vessels navigating ECCC-assigned METAREA waters including sky condition, visibility, precipitation &amp; sea-surface temperature.</a:t>
            </a:r>
            <a:endParaRPr lang="en-CA" sz="1200" kern="1200" dirty="0" smtClean="0">
              <a:solidFill>
                <a:schemeClr val="tx1"/>
              </a:solidFill>
              <a:effectLst/>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62815EC1-607E-49A7-9CD3-39995E51D821}" type="slidenum">
              <a:rPr lang="en-CA" smtClean="0"/>
              <a:t>23</a:t>
            </a:fld>
            <a:endParaRPr lang="en-CA"/>
          </a:p>
        </p:txBody>
      </p:sp>
    </p:spTree>
    <p:extLst>
      <p:ext uri="{BB962C8B-B14F-4D97-AF65-F5344CB8AC3E}">
        <p14:creationId xmlns:p14="http://schemas.microsoft.com/office/powerpoint/2010/main" val="18889584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err="1" smtClean="0"/>
              <a:t>Thans</a:t>
            </a:r>
            <a:r>
              <a:rPr lang="en-CA" dirty="0" smtClean="0"/>
              <a:t> you /</a:t>
            </a:r>
            <a:r>
              <a:rPr lang="en-CA" dirty="0" err="1" smtClean="0"/>
              <a:t>Merci</a:t>
            </a:r>
            <a:r>
              <a:rPr lang="en-CA" dirty="0" smtClean="0"/>
              <a:t> </a:t>
            </a:r>
            <a:endParaRPr lang="en-CA" dirty="0"/>
          </a:p>
        </p:txBody>
      </p:sp>
      <p:sp>
        <p:nvSpPr>
          <p:cNvPr id="4" name="Slide Number Placeholder 3"/>
          <p:cNvSpPr>
            <a:spLocks noGrp="1"/>
          </p:cNvSpPr>
          <p:nvPr>
            <p:ph type="sldNum" sz="quarter" idx="10"/>
          </p:nvPr>
        </p:nvSpPr>
        <p:spPr/>
        <p:txBody>
          <a:bodyPr/>
          <a:lstStyle/>
          <a:p>
            <a:fld id="{62815EC1-607E-49A7-9CD3-39995E51D821}" type="slidenum">
              <a:rPr lang="en-CA" smtClean="0"/>
              <a:t>24</a:t>
            </a:fld>
            <a:endParaRPr lang="en-CA"/>
          </a:p>
        </p:txBody>
      </p:sp>
    </p:spTree>
    <p:extLst>
      <p:ext uri="{BB962C8B-B14F-4D97-AF65-F5344CB8AC3E}">
        <p14:creationId xmlns:p14="http://schemas.microsoft.com/office/powerpoint/2010/main" val="1739316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Times New Roman" panose="02020603050405020304" pitchFamily="18" charset="0"/>
                <a:cs typeface="Times New Roman" panose="02020603050405020304" pitchFamily="18" charset="0"/>
              </a:rPr>
              <a:t>Acronyms list </a:t>
            </a:r>
          </a:p>
          <a:p>
            <a:endParaRPr lang="en-CA" dirty="0"/>
          </a:p>
        </p:txBody>
      </p:sp>
      <p:sp>
        <p:nvSpPr>
          <p:cNvPr id="4" name="Slide Number Placeholder 3"/>
          <p:cNvSpPr>
            <a:spLocks noGrp="1"/>
          </p:cNvSpPr>
          <p:nvPr>
            <p:ph type="sldNum" sz="quarter" idx="10"/>
          </p:nvPr>
        </p:nvSpPr>
        <p:spPr/>
        <p:txBody>
          <a:bodyPr/>
          <a:lstStyle/>
          <a:p>
            <a:fld id="{62815EC1-607E-49A7-9CD3-39995E51D821}" type="slidenum">
              <a:rPr lang="en-CA" smtClean="0"/>
              <a:t>25</a:t>
            </a:fld>
            <a:endParaRPr lang="en-CA"/>
          </a:p>
        </p:txBody>
      </p:sp>
    </p:spTree>
    <p:extLst>
      <p:ext uri="{BB962C8B-B14F-4D97-AF65-F5344CB8AC3E}">
        <p14:creationId xmlns:p14="http://schemas.microsoft.com/office/powerpoint/2010/main" val="18889584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M17/18/nw4 forecast service</a:t>
            </a:r>
            <a:r>
              <a:rPr lang="en-CA" baseline="0" dirty="0" smtClean="0"/>
              <a:t> overview.</a:t>
            </a:r>
            <a:endParaRPr lang="en-CA" dirty="0" smtClean="0"/>
          </a:p>
          <a:p>
            <a:endParaRPr lang="en-CA" alt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Inmarsat-C migration also provided the opportunity to re-visit original rectangular addressed areas of coverage so as to “fine-tune” </a:t>
            </a:r>
            <a:br>
              <a:rPr lang="en-US" sz="1200" dirty="0" smtClean="0">
                <a:latin typeface="Arial" panose="020B0604020202020204" pitchFamily="34" charset="0"/>
                <a:cs typeface="Arial" panose="020B0604020202020204" pitchFamily="34" charset="0"/>
              </a:rPr>
            </a:br>
            <a:r>
              <a:rPr lang="en-US" sz="1200" dirty="0" smtClean="0">
                <a:latin typeface="Arial" panose="020B0604020202020204" pitchFamily="34" charset="0"/>
                <a:cs typeface="Arial" panose="020B0604020202020204" pitchFamily="34" charset="0"/>
              </a:rPr>
              <a:t>egc address code C</a:t>
            </a:r>
            <a:r>
              <a:rPr lang="en-US" sz="1200" baseline="-25000" dirty="0" smtClean="0">
                <a:latin typeface="Arial" panose="020B0604020202020204" pitchFamily="34" charset="0"/>
                <a:cs typeface="Arial" panose="020B0604020202020204" pitchFamily="34" charset="0"/>
              </a:rPr>
              <a:t>3</a:t>
            </a:r>
            <a:r>
              <a:rPr lang="en-US" sz="1200" dirty="0" smtClean="0">
                <a:latin typeface="Arial" panose="020B0604020202020204" pitchFamily="34" charset="0"/>
                <a:cs typeface="Arial" panose="020B0604020202020204" pitchFamily="34" charset="0"/>
              </a:rPr>
              <a:t> in order to reduce apparent excessive broadcast overlap within METAREAs. </a:t>
            </a:r>
          </a:p>
          <a:p>
            <a:pPr marL="0" marR="0" lvl="1" indent="0" algn="l" defTabSz="914400" rtl="0" eaLnBrk="1" fontAlgn="auto" latinLnBrk="0" hangingPunct="1">
              <a:lnSpc>
                <a:spcPct val="100000"/>
              </a:lnSpc>
              <a:spcBef>
                <a:spcPts val="0"/>
              </a:spcBef>
              <a:spcAft>
                <a:spcPts val="0"/>
              </a:spcAft>
              <a:buClrTx/>
              <a:buSzTx/>
              <a:buFontTx/>
              <a:buNone/>
              <a:tabLst/>
              <a:defRPr/>
            </a:pPr>
            <a:r>
              <a:rPr lang="en-CA" dirty="0" smtClean="0"/>
              <a:t/>
            </a:r>
            <a:br>
              <a:rPr lang="en-CA" dirty="0" smtClean="0"/>
            </a:br>
            <a:r>
              <a:rPr lang="en-US" sz="1600" dirty="0" smtClean="0">
                <a:latin typeface="Times New Roman" panose="02020603050405020304" pitchFamily="18" charset="0"/>
                <a:cs typeface="Times New Roman" panose="02020603050405020304" pitchFamily="18" charset="0"/>
              </a:rPr>
              <a:t>For bulletins broadcast over sat-c, dissemination system is configured to change egc message priority code C</a:t>
            </a:r>
            <a:r>
              <a:rPr lang="en-US" sz="1600" baseline="-25000" dirty="0" smtClean="0">
                <a:latin typeface="Times New Roman" panose="02020603050405020304" pitchFamily="18" charset="0"/>
                <a:cs typeface="Times New Roman" panose="02020603050405020304" pitchFamily="18" charset="0"/>
              </a:rPr>
              <a:t>1</a:t>
            </a:r>
            <a:r>
              <a:rPr lang="en-US" sz="1600" dirty="0" smtClean="0">
                <a:latin typeface="Times New Roman" panose="02020603050405020304" pitchFamily="18" charset="0"/>
                <a:cs typeface="Times New Roman" panose="02020603050405020304" pitchFamily="18" charset="0"/>
              </a:rPr>
              <a:t> from C</a:t>
            </a:r>
            <a:r>
              <a:rPr lang="en-US" sz="1600" baseline="-25000" dirty="0" smtClean="0">
                <a:latin typeface="Times New Roman" panose="02020603050405020304" pitchFamily="18" charset="0"/>
                <a:cs typeface="Times New Roman" panose="02020603050405020304" pitchFamily="18" charset="0"/>
              </a:rPr>
              <a:t>1</a:t>
            </a:r>
            <a:r>
              <a:rPr lang="en-US" sz="1600" dirty="0" smtClean="0">
                <a:latin typeface="Times New Roman" panose="02020603050405020304" pitchFamily="18" charset="0"/>
                <a:cs typeface="Times New Roman" panose="02020603050405020304" pitchFamily="18" charset="0"/>
              </a:rPr>
              <a:t> = “1” (safety) to C</a:t>
            </a:r>
            <a:r>
              <a:rPr lang="en-US" sz="1600" baseline="-25000" dirty="0" smtClean="0">
                <a:latin typeface="Times New Roman" panose="02020603050405020304" pitchFamily="18" charset="0"/>
                <a:cs typeface="Times New Roman" panose="02020603050405020304" pitchFamily="18" charset="0"/>
              </a:rPr>
              <a:t>1</a:t>
            </a:r>
            <a:r>
              <a:rPr lang="en-US" sz="1600" dirty="0" smtClean="0">
                <a:latin typeface="Times New Roman" panose="02020603050405020304" pitchFamily="18" charset="0"/>
                <a:cs typeface="Times New Roman" panose="02020603050405020304" pitchFamily="18" charset="0"/>
              </a:rPr>
              <a:t> = “2” (urgent) when bulletins carry Hurricane Force Wind Warning.  </a:t>
            </a:r>
          </a:p>
          <a:p>
            <a:endParaRPr lang="en-CA" dirty="0" smtClean="0"/>
          </a:p>
        </p:txBody>
      </p:sp>
      <p:sp>
        <p:nvSpPr>
          <p:cNvPr id="4" name="Slide Number Placeholder 3"/>
          <p:cNvSpPr>
            <a:spLocks noGrp="1"/>
          </p:cNvSpPr>
          <p:nvPr>
            <p:ph type="sldNum" sz="quarter" idx="10"/>
          </p:nvPr>
        </p:nvSpPr>
        <p:spPr/>
        <p:txBody>
          <a:bodyPr/>
          <a:lstStyle/>
          <a:p>
            <a:fld id="{62815EC1-607E-49A7-9CD3-39995E51D821}" type="slidenum">
              <a:rPr lang="en-CA" smtClean="0"/>
              <a:t>4</a:t>
            </a:fld>
            <a:endParaRPr lang="en-CA"/>
          </a:p>
        </p:txBody>
      </p:sp>
    </p:spTree>
    <p:extLst>
      <p:ext uri="{BB962C8B-B14F-4D97-AF65-F5344CB8AC3E}">
        <p14:creationId xmlns:p14="http://schemas.microsoft.com/office/powerpoint/2010/main" val="37932800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Questions raised</a:t>
            </a:r>
            <a:r>
              <a:rPr lang="en-CA" baseline="0" dirty="0" smtClean="0"/>
              <a:t> during modifications to egc C</a:t>
            </a:r>
            <a:r>
              <a:rPr lang="en-CA" baseline="-25000" dirty="0" smtClean="0"/>
              <a:t>3</a:t>
            </a:r>
            <a:br>
              <a:rPr lang="en-CA" baseline="-25000" dirty="0" smtClean="0"/>
            </a:br>
            <a:r>
              <a:rPr lang="en-CA" baseline="-25000" dirty="0" smtClean="0"/>
              <a:t/>
            </a:r>
            <a:br>
              <a:rPr lang="en-CA" baseline="-25000" dirty="0" smtClean="0"/>
            </a:br>
            <a:r>
              <a:rPr lang="en-CA" dirty="0" smtClean="0"/>
              <a:t>We’ve increased the longitudinal overlap between those portions of M17 and M18 serviced</a:t>
            </a:r>
            <a:r>
              <a:rPr lang="en-CA" baseline="0" dirty="0" smtClean="0"/>
              <a:t> by sat-c </a:t>
            </a:r>
            <a:r>
              <a:rPr lang="en-CA" dirty="0" smtClean="0"/>
              <a:t>so as to enable vessels</a:t>
            </a:r>
            <a:r>
              <a:rPr lang="en-CA" baseline="0" dirty="0" smtClean="0"/>
              <a:t> steaming at 15 knots to start receiving forecasts for the adjacent METAREA anywhere from 6 to 8 hours prior to entering it. </a:t>
            </a:r>
            <a:endParaRPr lang="en-CA" dirty="0" smtClean="0"/>
          </a:p>
          <a:p>
            <a:endParaRPr lang="en-CA" baseline="-25000" dirty="0"/>
          </a:p>
        </p:txBody>
      </p:sp>
      <p:sp>
        <p:nvSpPr>
          <p:cNvPr id="4" name="Slide Number Placeholder 3"/>
          <p:cNvSpPr>
            <a:spLocks noGrp="1"/>
          </p:cNvSpPr>
          <p:nvPr>
            <p:ph type="sldNum" sz="quarter" idx="10"/>
          </p:nvPr>
        </p:nvSpPr>
        <p:spPr/>
        <p:txBody>
          <a:bodyPr/>
          <a:lstStyle/>
          <a:p>
            <a:fld id="{62815EC1-607E-49A7-9CD3-39995E51D821}" type="slidenum">
              <a:rPr lang="en-CA" smtClean="0"/>
              <a:t>5</a:t>
            </a:fld>
            <a:endParaRPr lang="en-CA"/>
          </a:p>
        </p:txBody>
      </p:sp>
    </p:spTree>
    <p:extLst>
      <p:ext uri="{BB962C8B-B14F-4D97-AF65-F5344CB8AC3E}">
        <p14:creationId xmlns:p14="http://schemas.microsoft.com/office/powerpoint/2010/main" val="37932800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New</a:t>
            </a:r>
            <a:r>
              <a:rPr lang="en-CA" baseline="0" dirty="0" smtClean="0"/>
              <a:t> METAREAs are </a:t>
            </a:r>
            <a:r>
              <a:rPr lang="en-CA" dirty="0" smtClean="0"/>
              <a:t>M17/18/19/20/21</a:t>
            </a:r>
            <a:br>
              <a:rPr lang="en-CA" dirty="0" smtClean="0"/>
            </a:br>
            <a:r>
              <a:rPr lang="en-CA" dirty="0" smtClean="0"/>
              <a:t/>
            </a:r>
            <a:br>
              <a:rPr lang="en-CA" dirty="0" smtClean="0"/>
            </a:br>
            <a:r>
              <a:rPr lang="en-CA" dirty="0" smtClean="0"/>
              <a:t>We’ve increased the longitudinal overlap between those portions of M17 and M18 serviced</a:t>
            </a:r>
            <a:r>
              <a:rPr lang="en-CA" baseline="0" dirty="0" smtClean="0"/>
              <a:t> by sat-c </a:t>
            </a:r>
            <a:r>
              <a:rPr lang="en-CA" dirty="0" smtClean="0"/>
              <a:t>so as to enable vessels</a:t>
            </a:r>
            <a:r>
              <a:rPr lang="en-CA" baseline="0" dirty="0" smtClean="0"/>
              <a:t> steaming at 15 knots to start receiving forecasts for the adjacent METAREA anywhere from 6 to 8 hours prior to entering it. </a:t>
            </a:r>
            <a:endParaRPr lang="en-CA" dirty="0"/>
          </a:p>
        </p:txBody>
      </p:sp>
      <p:sp>
        <p:nvSpPr>
          <p:cNvPr id="4" name="Slide Number Placeholder 3"/>
          <p:cNvSpPr>
            <a:spLocks noGrp="1"/>
          </p:cNvSpPr>
          <p:nvPr>
            <p:ph type="sldNum" sz="quarter" idx="10"/>
          </p:nvPr>
        </p:nvSpPr>
        <p:spPr/>
        <p:txBody>
          <a:bodyPr/>
          <a:lstStyle/>
          <a:p>
            <a:fld id="{62815EC1-607E-49A7-9CD3-39995E51D821}" type="slidenum">
              <a:rPr lang="en-CA" smtClean="0"/>
              <a:t>6</a:t>
            </a:fld>
            <a:endParaRPr lang="en-CA"/>
          </a:p>
        </p:txBody>
      </p:sp>
    </p:spTree>
    <p:extLst>
      <p:ext uri="{BB962C8B-B14F-4D97-AF65-F5344CB8AC3E}">
        <p14:creationId xmlns:p14="http://schemas.microsoft.com/office/powerpoint/2010/main" val="37932800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Inmarsat-C migration also provided the opportunity to re-visit original rectangular addressed areas of coverage so as to “fine-tune” </a:t>
            </a:r>
            <a:br>
              <a:rPr lang="en-US" sz="1200" dirty="0" smtClean="0">
                <a:latin typeface="Arial" panose="020B0604020202020204" pitchFamily="34" charset="0"/>
                <a:cs typeface="Arial" panose="020B0604020202020204" pitchFamily="34" charset="0"/>
              </a:rPr>
            </a:br>
            <a:r>
              <a:rPr lang="en-US" sz="1200" dirty="0" smtClean="0">
                <a:latin typeface="Arial" panose="020B0604020202020204" pitchFamily="34" charset="0"/>
                <a:cs typeface="Arial" panose="020B0604020202020204" pitchFamily="34" charset="0"/>
              </a:rPr>
              <a:t>egc address code C</a:t>
            </a:r>
            <a:r>
              <a:rPr lang="en-US" sz="1200" baseline="-25000" dirty="0" smtClean="0">
                <a:latin typeface="Arial" panose="020B0604020202020204" pitchFamily="34" charset="0"/>
                <a:cs typeface="Arial" panose="020B0604020202020204" pitchFamily="34" charset="0"/>
              </a:rPr>
              <a:t>3</a:t>
            </a:r>
            <a:r>
              <a:rPr lang="en-US" sz="1200" dirty="0" smtClean="0">
                <a:latin typeface="Arial" panose="020B0604020202020204" pitchFamily="34" charset="0"/>
                <a:cs typeface="Arial" panose="020B0604020202020204" pitchFamily="34" charset="0"/>
              </a:rPr>
              <a:t> in order to reduce apparent excessive broadcast overlap within METAREAs. </a:t>
            </a:r>
          </a:p>
          <a:p>
            <a:endParaRPr lang="en-CA" dirty="0" smtClean="0"/>
          </a:p>
        </p:txBody>
      </p:sp>
      <p:sp>
        <p:nvSpPr>
          <p:cNvPr id="4" name="Slide Number Placeholder 3"/>
          <p:cNvSpPr>
            <a:spLocks noGrp="1"/>
          </p:cNvSpPr>
          <p:nvPr>
            <p:ph type="sldNum" sz="quarter" idx="10"/>
          </p:nvPr>
        </p:nvSpPr>
        <p:spPr/>
        <p:txBody>
          <a:bodyPr/>
          <a:lstStyle/>
          <a:p>
            <a:fld id="{62815EC1-607E-49A7-9CD3-39995E51D821}" type="slidenum">
              <a:rPr lang="en-CA" smtClean="0"/>
              <a:t>7</a:t>
            </a:fld>
            <a:endParaRPr lang="en-CA"/>
          </a:p>
        </p:txBody>
      </p:sp>
    </p:spTree>
    <p:extLst>
      <p:ext uri="{BB962C8B-B14F-4D97-AF65-F5344CB8AC3E}">
        <p14:creationId xmlns:p14="http://schemas.microsoft.com/office/powerpoint/2010/main" val="37932800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For sat-c migration, the post-migration</a:t>
            </a:r>
            <a:r>
              <a:rPr lang="en-CA" baseline="0" dirty="0" smtClean="0"/>
              <a:t> </a:t>
            </a:r>
            <a:r>
              <a:rPr lang="en-CA" dirty="0" smtClean="0"/>
              <a:t>look angles for the AMER, APAC, &amp; AOR-E(54) were analysed. </a:t>
            </a:r>
            <a:endParaRPr lang="en-CA" dirty="0"/>
          </a:p>
        </p:txBody>
      </p:sp>
      <p:sp>
        <p:nvSpPr>
          <p:cNvPr id="4" name="Slide Number Placeholder 3"/>
          <p:cNvSpPr>
            <a:spLocks noGrp="1"/>
          </p:cNvSpPr>
          <p:nvPr>
            <p:ph type="sldNum" sz="quarter" idx="10"/>
          </p:nvPr>
        </p:nvSpPr>
        <p:spPr/>
        <p:txBody>
          <a:bodyPr/>
          <a:lstStyle/>
          <a:p>
            <a:fld id="{62815EC1-607E-49A7-9CD3-39995E51D821}" type="slidenum">
              <a:rPr lang="en-CA" smtClean="0"/>
              <a:t>8</a:t>
            </a:fld>
            <a:endParaRPr lang="en-CA"/>
          </a:p>
        </p:txBody>
      </p:sp>
    </p:spTree>
    <p:extLst>
      <p:ext uri="{BB962C8B-B14F-4D97-AF65-F5344CB8AC3E}">
        <p14:creationId xmlns:p14="http://schemas.microsoft.com/office/powerpoint/2010/main" val="18889584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CA" sz="1600" dirty="0" smtClean="0">
                <a:latin typeface="Times New Roman" panose="02020603050405020304" pitchFamily="18" charset="0"/>
                <a:cs typeface="Times New Roman" panose="02020603050405020304" pitchFamily="18" charset="0"/>
              </a:rPr>
              <a:t>Pre/post-migration look angles for the METAREA XVII &amp; XVIII waters serviced</a:t>
            </a:r>
            <a:r>
              <a:rPr lang="en-CA" sz="1600" baseline="0" dirty="0" smtClean="0">
                <a:latin typeface="Times New Roman" panose="02020603050405020304" pitchFamily="18" charset="0"/>
                <a:cs typeface="Times New Roman" panose="02020603050405020304" pitchFamily="18" charset="0"/>
              </a:rPr>
              <a:t> by sat-c.</a:t>
            </a:r>
            <a:r>
              <a:rPr lang="en-CA" sz="1600" dirty="0" smtClean="0">
                <a:latin typeface="Times New Roman" panose="02020603050405020304" pitchFamily="18" charset="0"/>
                <a:cs typeface="Times New Roman" panose="02020603050405020304" pitchFamily="18" charset="0"/>
              </a:rPr>
              <a:t> </a:t>
            </a:r>
            <a:endParaRPr lang="en-CA" dirty="0" smtClean="0"/>
          </a:p>
          <a:p>
            <a:endParaRPr lang="en-CA" dirty="0"/>
          </a:p>
        </p:txBody>
      </p:sp>
      <p:sp>
        <p:nvSpPr>
          <p:cNvPr id="4" name="Slide Number Placeholder 3"/>
          <p:cNvSpPr>
            <a:spLocks noGrp="1"/>
          </p:cNvSpPr>
          <p:nvPr>
            <p:ph type="sldNum" sz="quarter" idx="10"/>
          </p:nvPr>
        </p:nvSpPr>
        <p:spPr/>
        <p:txBody>
          <a:bodyPr/>
          <a:lstStyle/>
          <a:p>
            <a:fld id="{62815EC1-607E-49A7-9CD3-39995E51D821}" type="slidenum">
              <a:rPr lang="en-CA" smtClean="0"/>
              <a:t>9</a:t>
            </a:fld>
            <a:endParaRPr lang="en-CA"/>
          </a:p>
        </p:txBody>
      </p:sp>
    </p:spTree>
    <p:extLst>
      <p:ext uri="{BB962C8B-B14F-4D97-AF65-F5344CB8AC3E}">
        <p14:creationId xmlns:p14="http://schemas.microsoft.com/office/powerpoint/2010/main" val="18889584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39064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pic>
        <p:nvPicPr>
          <p:cNvPr id="7" name="Picture 6" descr="wmo2016_powerpoint_standard_v2-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500931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833901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87663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036454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723727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418312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305509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dirty="0"/>
          </a:p>
        </p:txBody>
      </p:sp>
    </p:spTree>
    <p:extLst>
      <p:ext uri="{BB962C8B-B14F-4D97-AF65-F5344CB8AC3E}">
        <p14:creationId xmlns:p14="http://schemas.microsoft.com/office/powerpoint/2010/main" val="283484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59AF2F-52C6-9B46-B8B2-0579234AE62E}" type="slidenum">
              <a:rPr lang="en-US" smtClean="0"/>
              <a:t>‹#›</a:t>
            </a:fld>
            <a:endParaRPr lang="en-US"/>
          </a:p>
        </p:txBody>
      </p:sp>
      <p:pic>
        <p:nvPicPr>
          <p:cNvPr id="7" name="Picture 6" descr="wmo2016_powerpoint_standard_v2-2.jp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3053617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dd.weatheroffice.ec.gc.ca/bulletins/alphanumeric/20180810/FI/CWIS/06/FICN36_CWIS_100700___62108"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hyperlink" Target="http://dd.weatheroffice.ec.gc.ca/bulletins/alphanumeric/20180810/FI/CWIS/02/FICN05_CWIS_100246___16432" TargetMode="External"/><Relationship Id="rId4" Type="http://schemas.openxmlformats.org/officeDocument/2006/relationships/hyperlink" Target="http://dd.weatheroffice.ec.gc.ca/bulletins/alphanumeric/20180810/FQ/CWAO/03/FQCN05_CWAO_100300___57554"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hyperlink" Target="http://dd.weatheroffice.ec.gc.ca/bulletins/alphanumeric/20180730/FQ/CWAO/"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weather.gmdss.org/IV.html"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tc.gc.ca/eng/engagement-marine-safety-security-regulations.html"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oceaneering.com/positioning-solutions/geostationary-satellite-calculator/"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mo2016_powerpoint_standard_v2_dark-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80000" cy="6887123"/>
          </a:xfrm>
          <a:prstGeom prst="rect">
            <a:avLst/>
          </a:prstGeom>
        </p:spPr>
      </p:pic>
      <p:sp>
        <p:nvSpPr>
          <p:cNvPr id="6" name="Title 1"/>
          <p:cNvSpPr txBox="1">
            <a:spLocks/>
          </p:cNvSpPr>
          <p:nvPr/>
        </p:nvSpPr>
        <p:spPr>
          <a:xfrm>
            <a:off x="1352550" y="771953"/>
            <a:ext cx="6877050" cy="3066621"/>
          </a:xfrm>
          <a:prstGeom prst="rect">
            <a:avLst/>
          </a:prstGeom>
        </p:spPr>
        <p:txBody>
          <a:bodyPr vert="horz" lIns="91440" tIns="45720" rIns="91440" bIns="45720" rtlCol="0" anchor="ctr">
            <a:normAutofit fontScale="70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dirty="0" smtClean="0">
                <a:solidFill>
                  <a:schemeClr val="accent6">
                    <a:lumMod val="75000"/>
                  </a:schemeClr>
                </a:solidFill>
              </a:rPr>
              <a:t>Report to the WWMIWS-1 Committee:  </a:t>
            </a:r>
            <a:br>
              <a:rPr lang="en-US" sz="3200" dirty="0" smtClean="0">
                <a:solidFill>
                  <a:schemeClr val="accent6">
                    <a:lumMod val="75000"/>
                  </a:schemeClr>
                </a:solidFill>
              </a:rPr>
            </a:br>
            <a:r>
              <a:rPr lang="en-US" sz="3200" smtClean="0">
                <a:solidFill>
                  <a:schemeClr val="accent6">
                    <a:lumMod val="75000"/>
                  </a:schemeClr>
                </a:solidFill>
              </a:rPr>
              <a:t>Update on Environment </a:t>
            </a:r>
            <a:r>
              <a:rPr lang="en-US" sz="3200" dirty="0" smtClean="0">
                <a:solidFill>
                  <a:schemeClr val="accent6">
                    <a:lumMod val="75000"/>
                  </a:schemeClr>
                </a:solidFill>
              </a:rPr>
              <a:t>&amp; Climate Change Canada (ECCC) </a:t>
            </a:r>
            <a:br>
              <a:rPr lang="en-US" sz="3200" dirty="0" smtClean="0">
                <a:solidFill>
                  <a:schemeClr val="accent6">
                    <a:lumMod val="75000"/>
                  </a:schemeClr>
                </a:solidFill>
              </a:rPr>
            </a:br>
            <a:r>
              <a:rPr lang="en-US" sz="3200" dirty="0" smtClean="0">
                <a:solidFill>
                  <a:schemeClr val="accent6">
                    <a:lumMod val="75000"/>
                  </a:schemeClr>
                </a:solidFill>
              </a:rPr>
              <a:t>Forecast Service to  METAREAs XVII/XVIII &amp; Northwestern METAREA IV (Hudson Bay &amp; Approaches)</a:t>
            </a:r>
            <a:br>
              <a:rPr lang="en-US" sz="3200" dirty="0" smtClean="0">
                <a:solidFill>
                  <a:schemeClr val="accent6">
                    <a:lumMod val="75000"/>
                  </a:schemeClr>
                </a:solidFill>
              </a:rPr>
            </a:br>
            <a:r>
              <a:rPr lang="en-US" sz="3200" dirty="0" smtClean="0">
                <a:solidFill>
                  <a:schemeClr val="accent6">
                    <a:lumMod val="75000"/>
                  </a:schemeClr>
                </a:solidFill>
              </a:rPr>
              <a:t/>
            </a:r>
            <a:br>
              <a:rPr lang="en-US" sz="3200" dirty="0" smtClean="0">
                <a:solidFill>
                  <a:schemeClr val="accent6">
                    <a:lumMod val="75000"/>
                  </a:schemeClr>
                </a:solidFill>
              </a:rPr>
            </a:br>
            <a:r>
              <a:rPr lang="en-US" sz="3200" dirty="0" smtClean="0">
                <a:solidFill>
                  <a:schemeClr val="accent6">
                    <a:lumMod val="75000"/>
                  </a:schemeClr>
                </a:solidFill>
              </a:rPr>
              <a:t>August 2018</a:t>
            </a:r>
            <a:br>
              <a:rPr lang="en-US" sz="3200" dirty="0" smtClean="0">
                <a:solidFill>
                  <a:schemeClr val="accent6">
                    <a:lumMod val="75000"/>
                  </a:schemeClr>
                </a:solidFill>
              </a:rPr>
            </a:br>
            <a:r>
              <a:rPr lang="en-US" sz="3200" dirty="0" smtClean="0">
                <a:solidFill>
                  <a:schemeClr val="accent6">
                    <a:lumMod val="75000"/>
                  </a:schemeClr>
                </a:solidFill>
              </a:rPr>
              <a:t>Tom King</a:t>
            </a:r>
            <a:br>
              <a:rPr lang="en-US" sz="3200" dirty="0" smtClean="0">
                <a:solidFill>
                  <a:schemeClr val="accent6">
                    <a:lumMod val="75000"/>
                  </a:schemeClr>
                </a:solidFill>
              </a:rPr>
            </a:br>
            <a:r>
              <a:rPr lang="en-US" sz="3200" dirty="0" smtClean="0">
                <a:solidFill>
                  <a:schemeClr val="accent6">
                    <a:lumMod val="75000"/>
                  </a:schemeClr>
                </a:solidFill>
              </a:rPr>
              <a:t>Marine Sector Specialist</a:t>
            </a:r>
            <a:br>
              <a:rPr lang="en-US" sz="3200" dirty="0" smtClean="0">
                <a:solidFill>
                  <a:schemeClr val="accent6">
                    <a:lumMod val="75000"/>
                  </a:schemeClr>
                </a:solidFill>
              </a:rPr>
            </a:br>
            <a:r>
              <a:rPr lang="en-US" sz="3200" dirty="0" smtClean="0">
                <a:solidFill>
                  <a:schemeClr val="accent6">
                    <a:lumMod val="75000"/>
                  </a:schemeClr>
                </a:solidFill>
              </a:rPr>
              <a:t>Meteorological Service of Canada </a:t>
            </a:r>
            <a:endParaRPr lang="en-US" sz="3200" dirty="0">
              <a:solidFill>
                <a:schemeClr val="accent6">
                  <a:lumMod val="75000"/>
                </a:schemeClr>
              </a:solidFill>
            </a:endParaRPr>
          </a:p>
        </p:txBody>
      </p:sp>
    </p:spTree>
    <p:extLst>
      <p:ext uri="{BB962C8B-B14F-4D97-AF65-F5344CB8AC3E}">
        <p14:creationId xmlns:p14="http://schemas.microsoft.com/office/powerpoint/2010/main" val="23892606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624" y="368833"/>
            <a:ext cx="7565315" cy="58795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38363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350" y="246615"/>
            <a:ext cx="8763000" cy="6000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35290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095" y="104775"/>
            <a:ext cx="8461679" cy="61150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679361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98665"/>
            <a:ext cx="7915275" cy="60733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830551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400" b="1" dirty="0" smtClean="0">
                <a:latin typeface="Arial" panose="020B0604020202020204" pitchFamily="34" charset="0"/>
                <a:cs typeface="Arial" panose="020B0604020202020204" pitchFamily="34" charset="0"/>
              </a:rPr>
              <a:t>Recent challenges encountered with MSI provision or </a:t>
            </a:r>
            <a:r>
              <a:rPr lang="en-US" sz="2400" b="1" dirty="0">
                <a:latin typeface="Arial" panose="020B0604020202020204" pitchFamily="34" charset="0"/>
                <a:cs typeface="Arial" panose="020B0604020202020204" pitchFamily="34" charset="0"/>
              </a:rPr>
              <a:t>coordination – </a:t>
            </a:r>
            <a:r>
              <a:rPr lang="en-US" sz="2400" b="1" dirty="0" smtClean="0">
                <a:latin typeface="Arial" panose="020B0604020202020204" pitchFamily="34" charset="0"/>
                <a:cs typeface="Arial" panose="020B0604020202020204" pitchFamily="34" charset="0"/>
              </a:rPr>
              <a:t>forecast product-related</a:t>
            </a:r>
            <a:endParaRPr lang="en-US" sz="24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427163"/>
            <a:ext cx="8229600" cy="3935412"/>
          </a:xfrm>
        </p:spPr>
        <p:txBody>
          <a:bodyPr>
            <a:normAutofit fontScale="77500" lnSpcReduction="20000"/>
          </a:bodyPr>
          <a:lstStyle/>
          <a:p>
            <a:pPr marL="0" indent="0">
              <a:buNone/>
            </a:pPr>
            <a:endParaRPr lang="en-US" sz="3100" dirty="0" smtClean="0">
              <a:latin typeface="Arial" panose="020B0604020202020204" pitchFamily="34" charset="0"/>
              <a:cs typeface="Arial" panose="020B0604020202020204" pitchFamily="34" charset="0"/>
            </a:endParaRPr>
          </a:p>
          <a:p>
            <a:pPr lvl="0"/>
            <a:r>
              <a:rPr lang="en-US" sz="2600" dirty="0">
                <a:solidFill>
                  <a:prstClr val="black"/>
                </a:solidFill>
                <a:latin typeface="Arial" panose="020B0604020202020204" pitchFamily="34" charset="0"/>
                <a:cs typeface="Arial" panose="020B0604020202020204" pitchFamily="34" charset="0"/>
              </a:rPr>
              <a:t>M</a:t>
            </a:r>
            <a:r>
              <a:rPr lang="en-US" sz="2600" dirty="0" smtClean="0">
                <a:solidFill>
                  <a:prstClr val="black"/>
                </a:solidFill>
                <a:latin typeface="Arial" panose="020B0604020202020204" pitchFamily="34" charset="0"/>
                <a:cs typeface="Arial" panose="020B0604020202020204" pitchFamily="34" charset="0"/>
              </a:rPr>
              <a:t>odification of METAREA production software to remove urgency flags SECURITE &amp; </a:t>
            </a:r>
            <a:r>
              <a:rPr lang="en-US" sz="2600" dirty="0" smtClean="0">
                <a:solidFill>
                  <a:prstClr val="black"/>
                </a:solidFill>
                <a:latin typeface="Arial" panose="020B0604020202020204" pitchFamily="34" charset="0"/>
                <a:cs typeface="Arial" panose="020B0604020202020204" pitchFamily="34" charset="0"/>
              </a:rPr>
              <a:t>PAN </a:t>
            </a:r>
            <a:r>
              <a:rPr lang="en-US" sz="2600" dirty="0" err="1" smtClean="0">
                <a:solidFill>
                  <a:prstClr val="black"/>
                </a:solidFill>
                <a:latin typeface="Arial" panose="020B0604020202020204" pitchFamily="34" charset="0"/>
                <a:cs typeface="Arial" panose="020B0604020202020204" pitchFamily="34" charset="0"/>
              </a:rPr>
              <a:t>PAN</a:t>
            </a:r>
            <a:r>
              <a:rPr lang="en-US" sz="2600" dirty="0" smtClean="0">
                <a:solidFill>
                  <a:prstClr val="black"/>
                </a:solidFill>
                <a:latin typeface="Arial" panose="020B0604020202020204" pitchFamily="34" charset="0"/>
                <a:cs typeface="Arial" panose="020B0604020202020204" pitchFamily="34" charset="0"/>
              </a:rPr>
              <a:t> </a:t>
            </a:r>
            <a:r>
              <a:rPr lang="en-US" sz="2600" dirty="0" smtClean="0">
                <a:solidFill>
                  <a:prstClr val="black"/>
                </a:solidFill>
                <a:latin typeface="Arial" panose="020B0604020202020204" pitchFamily="34" charset="0"/>
                <a:cs typeface="Arial" panose="020B0604020202020204" pitchFamily="34" charset="0"/>
              </a:rPr>
              <a:t>inadvertently resulted in temporary loss of some bulletin content…</a:t>
            </a:r>
            <a:r>
              <a:rPr lang="en-US" sz="2900" dirty="0" smtClean="0">
                <a:solidFill>
                  <a:prstClr val="black"/>
                </a:solidFill>
                <a:latin typeface="Arial" panose="020B0604020202020204" pitchFamily="34" charset="0"/>
                <a:cs typeface="Arial" panose="020B0604020202020204" pitchFamily="34" charset="0"/>
              </a:rPr>
              <a:t/>
            </a:r>
            <a:br>
              <a:rPr lang="en-US" sz="2900" dirty="0" smtClean="0">
                <a:solidFill>
                  <a:prstClr val="black"/>
                </a:solidFill>
                <a:latin typeface="Arial" panose="020B0604020202020204" pitchFamily="34" charset="0"/>
                <a:cs typeface="Arial" panose="020B0604020202020204" pitchFamily="34" charset="0"/>
              </a:rPr>
            </a:br>
            <a:endParaRPr lang="en-US" sz="2900" dirty="0" smtClean="0">
              <a:solidFill>
                <a:prstClr val="black"/>
              </a:solidFill>
              <a:latin typeface="Arial" panose="020B0604020202020204" pitchFamily="34" charset="0"/>
              <a:cs typeface="Arial" panose="020B0604020202020204" pitchFamily="34" charset="0"/>
            </a:endParaRPr>
          </a:p>
          <a:p>
            <a:pPr lvl="1"/>
            <a:r>
              <a:rPr lang="en-US" sz="2300" dirty="0" smtClean="0">
                <a:solidFill>
                  <a:prstClr val="black"/>
                </a:solidFill>
                <a:latin typeface="Arial" panose="020B0604020202020204" pitchFamily="34" charset="0"/>
                <a:cs typeface="Arial" panose="020B0604020202020204" pitchFamily="34" charset="0"/>
              </a:rPr>
              <a:t>the </a:t>
            </a:r>
            <a:r>
              <a:rPr lang="en-US" sz="2300" dirty="0">
                <a:solidFill>
                  <a:prstClr val="black"/>
                </a:solidFill>
                <a:latin typeface="Arial" panose="020B0604020202020204" pitchFamily="34" charset="0"/>
                <a:cs typeface="Arial" panose="020B0604020202020204" pitchFamily="34" charset="0"/>
              </a:rPr>
              <a:t>production software was originally configured to use the urgency flags SECURITE &amp; </a:t>
            </a:r>
            <a:r>
              <a:rPr lang="en-US" sz="2300" dirty="0" smtClean="0">
                <a:solidFill>
                  <a:prstClr val="black"/>
                </a:solidFill>
                <a:latin typeface="Arial" panose="020B0604020202020204" pitchFamily="34" charset="0"/>
                <a:cs typeface="Arial" panose="020B0604020202020204" pitchFamily="34" charset="0"/>
              </a:rPr>
              <a:t/>
            </a:r>
            <a:br>
              <a:rPr lang="en-US" sz="2300" dirty="0" smtClean="0">
                <a:solidFill>
                  <a:prstClr val="black"/>
                </a:solidFill>
                <a:latin typeface="Arial" panose="020B0604020202020204" pitchFamily="34" charset="0"/>
                <a:cs typeface="Arial" panose="020B0604020202020204" pitchFamily="34" charset="0"/>
              </a:rPr>
            </a:br>
            <a:r>
              <a:rPr lang="en-US" sz="2300" dirty="0" smtClean="0">
                <a:solidFill>
                  <a:prstClr val="black"/>
                </a:solidFill>
                <a:latin typeface="Arial" panose="020B0604020202020204" pitchFamily="34" charset="0"/>
                <a:cs typeface="Arial" panose="020B0604020202020204" pitchFamily="34" charset="0"/>
              </a:rPr>
              <a:t>PAN </a:t>
            </a:r>
            <a:r>
              <a:rPr lang="en-US" sz="2300" dirty="0" err="1">
                <a:solidFill>
                  <a:prstClr val="black"/>
                </a:solidFill>
                <a:latin typeface="Arial" panose="020B0604020202020204" pitchFamily="34" charset="0"/>
                <a:cs typeface="Arial" panose="020B0604020202020204" pitchFamily="34" charset="0"/>
              </a:rPr>
              <a:t>PAN</a:t>
            </a:r>
            <a:r>
              <a:rPr lang="en-US" sz="2300" dirty="0">
                <a:solidFill>
                  <a:prstClr val="black"/>
                </a:solidFill>
                <a:latin typeface="Arial" panose="020B0604020202020204" pitchFamily="34" charset="0"/>
                <a:cs typeface="Arial" panose="020B0604020202020204" pitchFamily="34" charset="0"/>
              </a:rPr>
              <a:t> as keywords for </a:t>
            </a:r>
            <a:r>
              <a:rPr lang="en-US" sz="2300" dirty="0" smtClean="0">
                <a:solidFill>
                  <a:prstClr val="black"/>
                </a:solidFill>
                <a:latin typeface="Arial" panose="020B0604020202020204" pitchFamily="34" charset="0"/>
                <a:cs typeface="Arial" panose="020B0604020202020204" pitchFamily="34" charset="0"/>
              </a:rPr>
              <a:t>the merging </a:t>
            </a:r>
            <a:r>
              <a:rPr lang="en-US" sz="2300" dirty="0">
                <a:solidFill>
                  <a:prstClr val="black"/>
                </a:solidFill>
                <a:latin typeface="Arial" panose="020B0604020202020204" pitchFamily="34" charset="0"/>
                <a:cs typeface="Arial" panose="020B0604020202020204" pitchFamily="34" charset="0"/>
              </a:rPr>
              <a:t>process which inserts the ice edge statement into the synopsis section of the bulletins</a:t>
            </a:r>
            <a:r>
              <a:rPr lang="en-US" sz="2300" dirty="0" smtClean="0">
                <a:solidFill>
                  <a:prstClr val="black"/>
                </a:solidFill>
                <a:latin typeface="Arial" panose="020B0604020202020204" pitchFamily="34" charset="0"/>
                <a:cs typeface="Arial" panose="020B0604020202020204" pitchFamily="34" charset="0"/>
              </a:rPr>
              <a:t>.</a:t>
            </a:r>
            <a:br>
              <a:rPr lang="en-US" sz="2300" dirty="0" smtClean="0">
                <a:solidFill>
                  <a:prstClr val="black"/>
                </a:solidFill>
                <a:latin typeface="Arial" panose="020B0604020202020204" pitchFamily="34" charset="0"/>
                <a:cs typeface="Arial" panose="020B0604020202020204" pitchFamily="34" charset="0"/>
              </a:rPr>
            </a:br>
            <a:r>
              <a:rPr lang="en-US" sz="2300" dirty="0" smtClean="0">
                <a:solidFill>
                  <a:prstClr val="black"/>
                </a:solidFill>
                <a:latin typeface="Arial" panose="020B0604020202020204" pitchFamily="34" charset="0"/>
                <a:cs typeface="Arial" panose="020B0604020202020204" pitchFamily="34" charset="0"/>
              </a:rPr>
              <a:t> </a:t>
            </a:r>
            <a:endParaRPr lang="en-US" sz="2300" dirty="0">
              <a:solidFill>
                <a:prstClr val="black"/>
              </a:solidFill>
              <a:latin typeface="Arial" panose="020B0604020202020204" pitchFamily="34" charset="0"/>
              <a:cs typeface="Arial" panose="020B0604020202020204" pitchFamily="34" charset="0"/>
            </a:endParaRPr>
          </a:p>
          <a:p>
            <a:pPr lvl="1"/>
            <a:r>
              <a:rPr lang="en-US" sz="2300" dirty="0" smtClean="0">
                <a:solidFill>
                  <a:prstClr val="black"/>
                </a:solidFill>
                <a:latin typeface="Arial" panose="020B0604020202020204" pitchFamily="34" charset="0"/>
                <a:cs typeface="Arial" panose="020B0604020202020204" pitchFamily="34" charset="0"/>
              </a:rPr>
              <a:t>Removal </a:t>
            </a:r>
            <a:r>
              <a:rPr lang="en-US" sz="2300" dirty="0">
                <a:solidFill>
                  <a:prstClr val="black"/>
                </a:solidFill>
                <a:latin typeface="Arial" panose="020B0604020202020204" pitchFamily="34" charset="0"/>
                <a:cs typeface="Arial" panose="020B0604020202020204" pitchFamily="34" charset="0"/>
              </a:rPr>
              <a:t>of the urgency flags resulted in the merging script </a:t>
            </a:r>
            <a:r>
              <a:rPr lang="en-US" sz="2300" dirty="0" smtClean="0">
                <a:solidFill>
                  <a:prstClr val="black"/>
                </a:solidFill>
                <a:latin typeface="Arial" panose="020B0604020202020204" pitchFamily="34" charset="0"/>
                <a:cs typeface="Arial" panose="020B0604020202020204" pitchFamily="34" charset="0"/>
              </a:rPr>
              <a:t>overwriting </a:t>
            </a:r>
            <a:r>
              <a:rPr lang="en-US" sz="2300" dirty="0">
                <a:solidFill>
                  <a:prstClr val="black"/>
                </a:solidFill>
                <a:latin typeface="Arial" panose="020B0604020202020204" pitchFamily="34" charset="0"/>
                <a:cs typeface="Arial" panose="020B0604020202020204" pitchFamily="34" charset="0"/>
              </a:rPr>
              <a:t>the first few sections of the bulletins – see examples </a:t>
            </a:r>
            <a:r>
              <a:rPr lang="en-US" sz="2300" dirty="0" smtClean="0">
                <a:solidFill>
                  <a:prstClr val="black"/>
                </a:solidFill>
                <a:latin typeface="Arial" panose="020B0604020202020204" pitchFamily="34" charset="0"/>
                <a:cs typeface="Arial" panose="020B0604020202020204" pitchFamily="34" charset="0"/>
              </a:rPr>
              <a:t>in following </a:t>
            </a:r>
            <a:r>
              <a:rPr lang="en-US" sz="2300" dirty="0">
                <a:solidFill>
                  <a:prstClr val="black"/>
                </a:solidFill>
                <a:latin typeface="Arial" panose="020B0604020202020204" pitchFamily="34" charset="0"/>
                <a:cs typeface="Arial" panose="020B0604020202020204" pitchFamily="34" charset="0"/>
              </a:rPr>
              <a:t>slides.   </a:t>
            </a:r>
          </a:p>
          <a:p>
            <a:pPr marL="0" indent="0">
              <a:buNone/>
            </a:pPr>
            <a:r>
              <a:rPr lang="en-US" sz="4000" dirty="0" smtClean="0"/>
              <a:t> </a:t>
            </a:r>
            <a:endParaRPr lang="en-US" sz="4000" dirty="0" smtClean="0">
              <a:latin typeface="Arial" panose="020B0604020202020204" pitchFamily="34" charset="0"/>
              <a:cs typeface="Arial" panose="020B0604020202020204" pitchFamily="34" charset="0"/>
            </a:endParaRPr>
          </a:p>
        </p:txBody>
      </p:sp>
      <p:cxnSp>
        <p:nvCxnSpPr>
          <p:cNvPr id="5" name="Straight Connector 4"/>
          <p:cNvCxnSpPr/>
          <p:nvPr/>
        </p:nvCxnSpPr>
        <p:spPr>
          <a:xfrm flipV="1">
            <a:off x="590550" y="1312864"/>
            <a:ext cx="6781800" cy="1"/>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32148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p:cNvSpPr txBox="1">
            <a:spLocks/>
          </p:cNvSpPr>
          <p:nvPr/>
        </p:nvSpPr>
        <p:spPr>
          <a:xfrm>
            <a:off x="390525" y="150813"/>
            <a:ext cx="8753474"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000" b="1" dirty="0" smtClean="0">
                <a:latin typeface="Arial" panose="020B0604020202020204" pitchFamily="34" charset="0"/>
                <a:cs typeface="Arial" panose="020B0604020202020204" pitchFamily="34" charset="0"/>
              </a:rPr>
              <a:t>Example of product-related challenges encountered with </a:t>
            </a:r>
            <a:br>
              <a:rPr lang="en-US" sz="2000" b="1" dirty="0" smtClean="0">
                <a:latin typeface="Arial" panose="020B0604020202020204" pitchFamily="34" charset="0"/>
                <a:cs typeface="Arial" panose="020B0604020202020204" pitchFamily="34" charset="0"/>
              </a:rPr>
            </a:br>
            <a:r>
              <a:rPr lang="en-US" sz="2000" b="1" dirty="0" smtClean="0">
                <a:latin typeface="Arial" panose="020B0604020202020204" pitchFamily="34" charset="0"/>
                <a:cs typeface="Arial" panose="020B0604020202020204" pitchFamily="34" charset="0"/>
              </a:rPr>
              <a:t>MSI provision or coordination</a:t>
            </a:r>
            <a:endParaRPr lang="en-US" sz="2000" b="1" dirty="0"/>
          </a:p>
        </p:txBody>
      </p:sp>
      <p:sp>
        <p:nvSpPr>
          <p:cNvPr id="6" name="Rectangle 5"/>
          <p:cNvSpPr/>
          <p:nvPr/>
        </p:nvSpPr>
        <p:spPr>
          <a:xfrm>
            <a:off x="390525" y="1141413"/>
            <a:ext cx="8420100" cy="738664"/>
          </a:xfrm>
          <a:prstGeom prst="rect">
            <a:avLst/>
          </a:prstGeom>
        </p:spPr>
        <p:txBody>
          <a:bodyPr wrap="square">
            <a:spAutoFit/>
          </a:bodyPr>
          <a:lstStyle/>
          <a:p>
            <a:pPr marL="285750" indent="-285750">
              <a:buFont typeface="Arial" panose="020B0604020202020204" pitchFamily="34" charset="0"/>
              <a:buChar char="•"/>
            </a:pPr>
            <a:r>
              <a:rPr lang="en-US" sz="1400" dirty="0" smtClean="0">
                <a:latin typeface="Arial" panose="020B0604020202020204" pitchFamily="34" charset="0"/>
                <a:cs typeface="Arial" panose="020B0604020202020204" pitchFamily="34" charset="0"/>
              </a:rPr>
              <a:t>METAREA bulletin after production software was modified to remove urgency </a:t>
            </a:r>
            <a:r>
              <a:rPr lang="en-US" sz="1400" dirty="0">
                <a:latin typeface="Arial" panose="020B0604020202020204" pitchFamily="34" charset="0"/>
                <a:cs typeface="Arial" panose="020B0604020202020204" pitchFamily="34" charset="0"/>
              </a:rPr>
              <a:t>flags SECURITE &amp; PAN </a:t>
            </a:r>
            <a:r>
              <a:rPr lang="en-US" sz="1400" dirty="0" err="1" smtClean="0">
                <a:latin typeface="Arial" panose="020B0604020202020204" pitchFamily="34" charset="0"/>
                <a:cs typeface="Arial" panose="020B0604020202020204" pitchFamily="34" charset="0"/>
              </a:rPr>
              <a:t>PAN</a:t>
            </a:r>
            <a:r>
              <a:rPr lang="en-US" sz="1400" dirty="0" smtClean="0">
                <a:latin typeface="Arial" panose="020B0604020202020204" pitchFamily="34" charset="0"/>
                <a:cs typeface="Arial" panose="020B0604020202020204" pitchFamily="34" charset="0"/>
              </a:rPr>
              <a:t> – note the WMO telecomm header is immediately followed by the ICE EDGE statement;  the title-block, warnings section &amp; synopsis section are missing: </a:t>
            </a:r>
            <a:endParaRPr lang="en-CA" sz="1400" dirty="0"/>
          </a:p>
        </p:txBody>
      </p:sp>
      <p:pic>
        <p:nvPicPr>
          <p:cNvPr id="2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1" y="2015805"/>
            <a:ext cx="8505824" cy="46040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Straight Connector 6"/>
          <p:cNvCxnSpPr/>
          <p:nvPr/>
        </p:nvCxnSpPr>
        <p:spPr>
          <a:xfrm flipV="1">
            <a:off x="485775" y="1046162"/>
            <a:ext cx="6781800" cy="1"/>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377668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p:cNvSpPr txBox="1">
            <a:spLocks/>
          </p:cNvSpPr>
          <p:nvPr/>
        </p:nvSpPr>
        <p:spPr>
          <a:xfrm>
            <a:off x="390525" y="182562"/>
            <a:ext cx="7429500" cy="779464"/>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000" b="1" dirty="0">
                <a:latin typeface="Arial" panose="020B0604020202020204" pitchFamily="34" charset="0"/>
                <a:cs typeface="Arial" panose="020B0604020202020204" pitchFamily="34" charset="0"/>
              </a:rPr>
              <a:t>Example of product-related challenges encountered with </a:t>
            </a:r>
            <a:r>
              <a:rPr lang="en-US" sz="2000" b="1" dirty="0" smtClean="0">
                <a:latin typeface="Arial" panose="020B0604020202020204" pitchFamily="34" charset="0"/>
                <a:cs typeface="Arial" panose="020B0604020202020204" pitchFamily="34" charset="0"/>
              </a:rPr>
              <a:t/>
            </a:r>
            <a:br>
              <a:rPr lang="en-US" sz="2000" b="1" dirty="0" smtClean="0">
                <a:latin typeface="Arial" panose="020B0604020202020204" pitchFamily="34" charset="0"/>
                <a:cs typeface="Arial" panose="020B0604020202020204" pitchFamily="34" charset="0"/>
              </a:rPr>
            </a:br>
            <a:r>
              <a:rPr lang="en-US" sz="2000" b="1" dirty="0" smtClean="0">
                <a:latin typeface="Arial" panose="020B0604020202020204" pitchFamily="34" charset="0"/>
                <a:cs typeface="Arial" panose="020B0604020202020204" pitchFamily="34" charset="0"/>
              </a:rPr>
              <a:t>MSI </a:t>
            </a:r>
            <a:r>
              <a:rPr lang="en-US" sz="2000" b="1" dirty="0">
                <a:latin typeface="Arial" panose="020B0604020202020204" pitchFamily="34" charset="0"/>
                <a:cs typeface="Arial" panose="020B0604020202020204" pitchFamily="34" charset="0"/>
              </a:rPr>
              <a:t>provision or coordination</a:t>
            </a:r>
            <a:endParaRPr lang="en-US" sz="2000" b="1" dirty="0"/>
          </a:p>
        </p:txBody>
      </p:sp>
      <p:sp>
        <p:nvSpPr>
          <p:cNvPr id="6" name="Rectangle 5"/>
          <p:cNvSpPr/>
          <p:nvPr/>
        </p:nvSpPr>
        <p:spPr>
          <a:xfrm>
            <a:off x="590550" y="1084263"/>
            <a:ext cx="8229600" cy="738664"/>
          </a:xfrm>
          <a:prstGeom prst="rect">
            <a:avLst/>
          </a:prstGeom>
        </p:spPr>
        <p:txBody>
          <a:bodyPr wrap="square">
            <a:spAutoFit/>
          </a:bodyPr>
          <a:lstStyle/>
          <a:p>
            <a:pPr marL="285750" indent="-285750">
              <a:buFont typeface="Arial" panose="020B0604020202020204" pitchFamily="34" charset="0"/>
              <a:buChar char="•"/>
            </a:pPr>
            <a:r>
              <a:rPr lang="en-US" sz="1400" dirty="0" smtClean="0">
                <a:latin typeface="Arial" panose="020B0604020202020204" pitchFamily="34" charset="0"/>
                <a:cs typeface="Arial" panose="020B0604020202020204" pitchFamily="34" charset="0"/>
              </a:rPr>
              <a:t>METAREA bulletin upon fixing merging script so as to accommodate loss of the urgency </a:t>
            </a:r>
            <a:r>
              <a:rPr lang="en-US" sz="1400" dirty="0">
                <a:latin typeface="Arial" panose="020B0604020202020204" pitchFamily="34" charset="0"/>
                <a:cs typeface="Arial" panose="020B0604020202020204" pitchFamily="34" charset="0"/>
              </a:rPr>
              <a:t>flags SECURITE &amp; PAN </a:t>
            </a:r>
            <a:r>
              <a:rPr lang="en-US" sz="1400" dirty="0" err="1" smtClean="0">
                <a:latin typeface="Arial" panose="020B0604020202020204" pitchFamily="34" charset="0"/>
                <a:cs typeface="Arial" panose="020B0604020202020204" pitchFamily="34" charset="0"/>
              </a:rPr>
              <a:t>PAN</a:t>
            </a:r>
            <a:r>
              <a:rPr lang="en-US" sz="1400" dirty="0" smtClean="0">
                <a:latin typeface="Arial" panose="020B0604020202020204" pitchFamily="34" charset="0"/>
                <a:cs typeface="Arial" panose="020B0604020202020204" pitchFamily="34" charset="0"/>
              </a:rPr>
              <a:t> – note the restored sections that had previously been stripped out due to loss of the urgency flags as keywords in the merging script:</a:t>
            </a:r>
            <a:endParaRPr lang="en-CA" sz="1400" dirty="0"/>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3975" y="1805385"/>
            <a:ext cx="7722749" cy="48504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Straight Connector 6"/>
          <p:cNvCxnSpPr/>
          <p:nvPr/>
        </p:nvCxnSpPr>
        <p:spPr>
          <a:xfrm flipV="1">
            <a:off x="523875" y="1092201"/>
            <a:ext cx="6781800" cy="1"/>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652958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400" b="1" dirty="0" smtClean="0">
                <a:latin typeface="Arial" panose="020B0604020202020204" pitchFamily="34" charset="0"/>
                <a:cs typeface="Arial" panose="020B0604020202020204" pitchFamily="34" charset="0"/>
              </a:rPr>
              <a:t>Recent challenges encountered with MSI provision or </a:t>
            </a:r>
            <a:r>
              <a:rPr lang="en-US" sz="2400" b="1" dirty="0">
                <a:latin typeface="Arial" panose="020B0604020202020204" pitchFamily="34" charset="0"/>
                <a:cs typeface="Arial" panose="020B0604020202020204" pitchFamily="34" charset="0"/>
              </a:rPr>
              <a:t>coordination – </a:t>
            </a:r>
            <a:r>
              <a:rPr lang="en-US" sz="2400" b="1" dirty="0" smtClean="0">
                <a:latin typeface="Arial" panose="020B0604020202020204" pitchFamily="34" charset="0"/>
                <a:cs typeface="Arial" panose="020B0604020202020204" pitchFamily="34" charset="0"/>
              </a:rPr>
              <a:t>forecast product-related</a:t>
            </a:r>
            <a:endParaRPr lang="en-US" sz="24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295401"/>
            <a:ext cx="8229600" cy="4114799"/>
          </a:xfrm>
        </p:spPr>
        <p:txBody>
          <a:bodyPr>
            <a:normAutofit fontScale="47500" lnSpcReduction="20000"/>
          </a:bodyPr>
          <a:lstStyle/>
          <a:p>
            <a:pPr marL="0" indent="0">
              <a:buNone/>
            </a:pPr>
            <a:endParaRPr lang="en-US" sz="3100" dirty="0" smtClean="0">
              <a:latin typeface="Arial" panose="020B0604020202020204" pitchFamily="34" charset="0"/>
              <a:cs typeface="Arial" panose="020B0604020202020204" pitchFamily="34" charset="0"/>
            </a:endParaRPr>
          </a:p>
          <a:p>
            <a:pPr marL="0" indent="0">
              <a:buNone/>
            </a:pPr>
            <a:r>
              <a:rPr lang="en-US" sz="4000" dirty="0" smtClean="0"/>
              <a:t> </a:t>
            </a:r>
            <a:endParaRPr lang="en-US" sz="4000" dirty="0" smtClean="0">
              <a:latin typeface="Arial" panose="020B0604020202020204" pitchFamily="34" charset="0"/>
              <a:cs typeface="Arial" panose="020B0604020202020204" pitchFamily="34" charset="0"/>
            </a:endParaRPr>
          </a:p>
          <a:p>
            <a:r>
              <a:rPr lang="en-US" sz="4000" dirty="0" smtClean="0">
                <a:solidFill>
                  <a:prstClr val="black"/>
                </a:solidFill>
                <a:latin typeface="Arial" panose="020B0604020202020204" pitchFamily="34" charset="0"/>
                <a:cs typeface="Arial" panose="020B0604020202020204" pitchFamily="34" charset="0"/>
              </a:rPr>
              <a:t>Potential for such side-effects prior to the modification was known &amp; raised, </a:t>
            </a:r>
            <a:endParaRPr lang="en-US" sz="4000" dirty="0" smtClean="0">
              <a:solidFill>
                <a:prstClr val="black"/>
              </a:solidFill>
              <a:latin typeface="Arial" panose="020B0604020202020204" pitchFamily="34" charset="0"/>
              <a:cs typeface="Arial" panose="020B0604020202020204" pitchFamily="34" charset="0"/>
            </a:endParaRPr>
          </a:p>
          <a:p>
            <a:endParaRPr lang="en-US" sz="4000" dirty="0" smtClean="0">
              <a:solidFill>
                <a:prstClr val="black"/>
              </a:solidFill>
              <a:latin typeface="Arial" panose="020B0604020202020204" pitchFamily="34" charset="0"/>
              <a:cs typeface="Arial" panose="020B0604020202020204" pitchFamily="34" charset="0"/>
            </a:endParaRPr>
          </a:p>
          <a:p>
            <a:r>
              <a:rPr lang="en-US" sz="4000" dirty="0" smtClean="0">
                <a:solidFill>
                  <a:prstClr val="black"/>
                </a:solidFill>
                <a:latin typeface="Arial" panose="020B0604020202020204" pitchFamily="34" charset="0"/>
                <a:cs typeface="Arial" panose="020B0604020202020204" pitchFamily="34" charset="0"/>
              </a:rPr>
              <a:t>H</a:t>
            </a:r>
            <a:r>
              <a:rPr lang="en-US" sz="4000" dirty="0" smtClean="0">
                <a:solidFill>
                  <a:prstClr val="black"/>
                </a:solidFill>
                <a:latin typeface="Arial" panose="020B0604020202020204" pitchFamily="34" charset="0"/>
                <a:cs typeface="Arial" panose="020B0604020202020204" pitchFamily="34" charset="0"/>
              </a:rPr>
              <a:t>owever</a:t>
            </a:r>
            <a:r>
              <a:rPr lang="en-US" sz="4000" dirty="0" smtClean="0">
                <a:solidFill>
                  <a:prstClr val="black"/>
                </a:solidFill>
                <a:latin typeface="Arial" panose="020B0604020202020204" pitchFamily="34" charset="0"/>
                <a:cs typeface="Arial" panose="020B0604020202020204" pitchFamily="34" charset="0"/>
              </a:rPr>
              <a:t>, </a:t>
            </a:r>
            <a:r>
              <a:rPr lang="en-US" sz="4000" dirty="0" smtClean="0">
                <a:solidFill>
                  <a:prstClr val="black"/>
                </a:solidFill>
                <a:latin typeface="Arial" panose="020B0604020202020204" pitchFamily="34" charset="0"/>
                <a:cs typeface="Arial" panose="020B0604020202020204" pitchFamily="34" charset="0"/>
              </a:rPr>
              <a:t>program discontinuities </a:t>
            </a:r>
            <a:r>
              <a:rPr lang="en-US" sz="4000" dirty="0" smtClean="0">
                <a:solidFill>
                  <a:prstClr val="black"/>
                </a:solidFill>
                <a:latin typeface="Arial" panose="020B0604020202020204" pitchFamily="34" charset="0"/>
                <a:cs typeface="Arial" panose="020B0604020202020204" pitchFamily="34" charset="0"/>
              </a:rPr>
              <a:t>resulting from </a:t>
            </a:r>
            <a:r>
              <a:rPr lang="en-US" sz="4000" dirty="0" smtClean="0">
                <a:solidFill>
                  <a:prstClr val="black"/>
                </a:solidFill>
                <a:latin typeface="Arial" panose="020B0604020202020204" pitchFamily="34" charset="0"/>
                <a:cs typeface="Arial" panose="020B0604020202020204" pitchFamily="34" charset="0"/>
              </a:rPr>
              <a:t>retirements/staff </a:t>
            </a:r>
            <a:r>
              <a:rPr lang="en-US" sz="4000" dirty="0" smtClean="0">
                <a:solidFill>
                  <a:prstClr val="black"/>
                </a:solidFill>
                <a:latin typeface="Arial" panose="020B0604020202020204" pitchFamily="34" charset="0"/>
                <a:cs typeface="Arial" panose="020B0604020202020204" pitchFamily="34" charset="0"/>
              </a:rPr>
              <a:t>re-assignments resulted in these concerns not being realized until production for the 2018 shipping season had already commenced.</a:t>
            </a:r>
          </a:p>
          <a:p>
            <a:endParaRPr lang="en-US" sz="4000" dirty="0">
              <a:solidFill>
                <a:prstClr val="black"/>
              </a:solidFill>
              <a:latin typeface="Arial" panose="020B0604020202020204" pitchFamily="34" charset="0"/>
              <a:cs typeface="Arial" panose="020B0604020202020204" pitchFamily="34" charset="0"/>
            </a:endParaRPr>
          </a:p>
          <a:p>
            <a:r>
              <a:rPr lang="en-US" sz="4000" dirty="0" smtClean="0">
                <a:solidFill>
                  <a:prstClr val="black"/>
                </a:solidFill>
                <a:latin typeface="Arial" panose="020B0604020202020204" pitchFamily="34" charset="0"/>
                <a:cs typeface="Arial" panose="020B0604020202020204" pitchFamily="34" charset="0"/>
              </a:rPr>
              <a:t>Therefore</a:t>
            </a:r>
            <a:r>
              <a:rPr lang="en-US" sz="4000" dirty="0">
                <a:solidFill>
                  <a:prstClr val="black"/>
                </a:solidFill>
                <a:latin typeface="Arial" panose="020B0604020202020204" pitchFamily="34" charset="0"/>
                <a:cs typeface="Arial" panose="020B0604020202020204" pitchFamily="34" charset="0"/>
              </a:rPr>
              <a:t>, </a:t>
            </a:r>
            <a:r>
              <a:rPr lang="en-US" sz="4000" dirty="0" smtClean="0">
                <a:solidFill>
                  <a:prstClr val="black"/>
                </a:solidFill>
                <a:latin typeface="Arial" panose="020B0604020202020204" pitchFamily="34" charset="0"/>
                <a:cs typeface="Arial" panose="020B0604020202020204" pitchFamily="34" charset="0"/>
              </a:rPr>
              <a:t>staffing issues such as retirements/staff </a:t>
            </a:r>
            <a:r>
              <a:rPr lang="en-US" sz="4000" dirty="0">
                <a:solidFill>
                  <a:prstClr val="black"/>
                </a:solidFill>
                <a:latin typeface="Arial" panose="020B0604020202020204" pitchFamily="34" charset="0"/>
                <a:cs typeface="Arial" panose="020B0604020202020204" pitchFamily="34" charset="0"/>
              </a:rPr>
              <a:t>re-assignment </a:t>
            </a:r>
            <a:r>
              <a:rPr lang="en-US" sz="4000" dirty="0" smtClean="0">
                <a:solidFill>
                  <a:prstClr val="black"/>
                </a:solidFill>
                <a:latin typeface="Arial" panose="020B0604020202020204" pitchFamily="34" charset="0"/>
                <a:cs typeface="Arial" panose="020B0604020202020204" pitchFamily="34" charset="0"/>
              </a:rPr>
              <a:t>may also pose a challenge </a:t>
            </a:r>
            <a:r>
              <a:rPr lang="en-US" sz="4000" dirty="0">
                <a:solidFill>
                  <a:prstClr val="black"/>
                </a:solidFill>
                <a:latin typeface="Arial" panose="020B0604020202020204" pitchFamily="34" charset="0"/>
                <a:cs typeface="Arial" panose="020B0604020202020204" pitchFamily="34" charset="0"/>
              </a:rPr>
              <a:t>to the operation &amp; maintenance ECCC’s METAREA </a:t>
            </a:r>
            <a:r>
              <a:rPr lang="en-US" sz="4000" dirty="0" smtClean="0">
                <a:solidFill>
                  <a:prstClr val="black"/>
                </a:solidFill>
                <a:latin typeface="Arial" panose="020B0604020202020204" pitchFamily="34" charset="0"/>
                <a:cs typeface="Arial" panose="020B0604020202020204" pitchFamily="34" charset="0"/>
              </a:rPr>
              <a:t>program this year.</a:t>
            </a:r>
          </a:p>
          <a:p>
            <a:endParaRPr lang="en-US" sz="4000" dirty="0">
              <a:solidFill>
                <a:prstClr val="black"/>
              </a:solidFill>
              <a:latin typeface="Arial" panose="020B0604020202020204" pitchFamily="34" charset="0"/>
              <a:cs typeface="Arial" panose="020B0604020202020204" pitchFamily="34" charset="0"/>
            </a:endParaRPr>
          </a:p>
          <a:p>
            <a:r>
              <a:rPr lang="en-US" sz="4000" dirty="0" smtClean="0">
                <a:solidFill>
                  <a:prstClr val="black"/>
                </a:solidFill>
                <a:latin typeface="Arial" panose="020B0604020202020204" pitchFamily="34" charset="0"/>
                <a:cs typeface="Arial" panose="020B0604020202020204" pitchFamily="34" charset="0"/>
              </a:rPr>
              <a:t>The </a:t>
            </a:r>
            <a:r>
              <a:rPr lang="en-US" sz="4000" dirty="0">
                <a:solidFill>
                  <a:prstClr val="black"/>
                </a:solidFill>
                <a:latin typeface="Arial" panose="020B0604020202020204" pitchFamily="34" charset="0"/>
                <a:cs typeface="Arial" panose="020B0604020202020204" pitchFamily="34" charset="0"/>
              </a:rPr>
              <a:t>seasonal, </a:t>
            </a:r>
            <a:r>
              <a:rPr lang="en-US" sz="4000" dirty="0" smtClean="0">
                <a:solidFill>
                  <a:prstClr val="black"/>
                </a:solidFill>
                <a:latin typeface="Arial" panose="020B0604020202020204" pitchFamily="34" charset="0"/>
                <a:cs typeface="Arial" panose="020B0604020202020204" pitchFamily="34" charset="0"/>
              </a:rPr>
              <a:t>discontinuous nature </a:t>
            </a:r>
            <a:r>
              <a:rPr lang="en-US" sz="4000" dirty="0">
                <a:solidFill>
                  <a:prstClr val="black"/>
                </a:solidFill>
                <a:latin typeface="Arial" panose="020B0604020202020204" pitchFamily="34" charset="0"/>
                <a:cs typeface="Arial" panose="020B0604020202020204" pitchFamily="34" charset="0"/>
              </a:rPr>
              <a:t>of the service </a:t>
            </a:r>
            <a:r>
              <a:rPr lang="en-US" sz="4000" dirty="0" smtClean="0">
                <a:solidFill>
                  <a:prstClr val="black"/>
                </a:solidFill>
                <a:latin typeface="Arial" panose="020B0604020202020204" pitchFamily="34" charset="0"/>
                <a:cs typeface="Arial" panose="020B0604020202020204" pitchFamily="34" charset="0"/>
              </a:rPr>
              <a:t>itself may </a:t>
            </a:r>
            <a:r>
              <a:rPr lang="en-US" sz="4000" dirty="0">
                <a:solidFill>
                  <a:prstClr val="black"/>
                </a:solidFill>
                <a:latin typeface="Arial" panose="020B0604020202020204" pitchFamily="34" charset="0"/>
                <a:cs typeface="Arial" panose="020B0604020202020204" pitchFamily="34" charset="0"/>
              </a:rPr>
              <a:t>also </a:t>
            </a:r>
            <a:r>
              <a:rPr lang="en-US" sz="4000" dirty="0" smtClean="0">
                <a:solidFill>
                  <a:prstClr val="black"/>
                </a:solidFill>
                <a:latin typeface="Arial" panose="020B0604020202020204" pitchFamily="34" charset="0"/>
                <a:cs typeface="Arial" panose="020B0604020202020204" pitchFamily="34" charset="0"/>
              </a:rPr>
              <a:t>be an aggravating factor.</a:t>
            </a:r>
            <a:endParaRPr lang="en-US" sz="4000" dirty="0"/>
          </a:p>
        </p:txBody>
      </p:sp>
      <p:cxnSp>
        <p:nvCxnSpPr>
          <p:cNvPr id="5" name="Straight Connector 4"/>
          <p:cNvCxnSpPr/>
          <p:nvPr/>
        </p:nvCxnSpPr>
        <p:spPr>
          <a:xfrm flipV="1">
            <a:off x="590550" y="1312864"/>
            <a:ext cx="6781800" cy="1"/>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140802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9388"/>
            <a:ext cx="8229600" cy="754062"/>
          </a:xfrm>
        </p:spPr>
        <p:txBody>
          <a:bodyPr>
            <a:normAutofit fontScale="90000"/>
          </a:bodyPr>
          <a:lstStyle/>
          <a:p>
            <a:pPr algn="l"/>
            <a:r>
              <a:rPr lang="en-US" sz="2400" b="1" dirty="0" smtClean="0">
                <a:latin typeface="Arial" panose="020B0604020202020204" pitchFamily="34" charset="0"/>
                <a:cs typeface="Arial" panose="020B0604020202020204" pitchFamily="34" charset="0"/>
              </a:rPr>
              <a:t>Recent challenges encountered with </a:t>
            </a:r>
            <a:br>
              <a:rPr lang="en-US" sz="2400" b="1" dirty="0" smtClean="0">
                <a:latin typeface="Arial" panose="020B0604020202020204" pitchFamily="34" charset="0"/>
                <a:cs typeface="Arial" panose="020B0604020202020204" pitchFamily="34" charset="0"/>
              </a:rPr>
            </a:br>
            <a:r>
              <a:rPr lang="en-US" sz="2400" b="1" dirty="0" smtClean="0">
                <a:latin typeface="Arial" panose="020B0604020202020204" pitchFamily="34" charset="0"/>
                <a:cs typeface="Arial" panose="020B0604020202020204" pitchFamily="34" charset="0"/>
              </a:rPr>
              <a:t>MSI provision or coordination – ice product-related</a:t>
            </a:r>
            <a:endParaRPr lang="en-US" sz="24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228726"/>
            <a:ext cx="8229600" cy="4867274"/>
          </a:xfrm>
        </p:spPr>
        <p:txBody>
          <a:bodyPr>
            <a:normAutofit fontScale="92500" lnSpcReduction="20000"/>
          </a:bodyPr>
          <a:lstStyle/>
          <a:p>
            <a:r>
              <a:rPr lang="en-US" sz="2000" dirty="0" smtClean="0">
                <a:latin typeface="Arial" panose="020B0604020202020204" pitchFamily="34" charset="0"/>
                <a:cs typeface="Arial" panose="020B0604020202020204" pitchFamily="34" charset="0"/>
              </a:rPr>
              <a:t>Some </a:t>
            </a:r>
            <a:r>
              <a:rPr lang="en-US" sz="2000" dirty="0" smtClean="0">
                <a:latin typeface="Arial" panose="020B0604020202020204" pitchFamily="34" charset="0"/>
                <a:cs typeface="Arial" panose="020B0604020202020204" pitchFamily="34" charset="0"/>
              </a:rPr>
              <a:t>issues were also noted with METAREA ice products…</a:t>
            </a:r>
          </a:p>
          <a:p>
            <a:endParaRPr lang="en-US" sz="2000" dirty="0" smtClean="0">
              <a:latin typeface="Arial" panose="020B0604020202020204" pitchFamily="34" charset="0"/>
              <a:cs typeface="Arial" panose="020B0604020202020204" pitchFamily="34" charset="0"/>
            </a:endParaRPr>
          </a:p>
          <a:p>
            <a:pPr lvl="1"/>
            <a:r>
              <a:rPr lang="en-US" sz="1600" dirty="0">
                <a:latin typeface="Arial" panose="020B0604020202020204" pitchFamily="34" charset="0"/>
                <a:cs typeface="Arial" panose="020B0604020202020204" pitchFamily="34" charset="0"/>
              </a:rPr>
              <a:t>T</a:t>
            </a:r>
            <a:r>
              <a:rPr lang="en-US" sz="1600" dirty="0" smtClean="0">
                <a:latin typeface="Arial" panose="020B0604020202020204" pitchFamily="34" charset="0"/>
                <a:cs typeface="Arial" panose="020B0604020202020204" pitchFamily="34" charset="0"/>
              </a:rPr>
              <a:t>he </a:t>
            </a:r>
            <a:r>
              <a:rPr lang="en-US" sz="1600" dirty="0">
                <a:latin typeface="Arial" panose="020B0604020202020204" pitchFamily="34" charset="0"/>
                <a:cs typeface="Arial" panose="020B0604020202020204" pitchFamily="34" charset="0"/>
                <a:hlinkClick r:id="rId3"/>
              </a:rPr>
              <a:t>FICN36/96 CWIS ice NAVTEX </a:t>
            </a:r>
            <a:r>
              <a:rPr lang="en-US" sz="1600" dirty="0" smtClean="0">
                <a:latin typeface="Arial" panose="020B0604020202020204" pitchFamily="34" charset="0"/>
                <a:cs typeface="Arial" panose="020B0604020202020204" pitchFamily="34" charset="0"/>
              </a:rPr>
              <a:t>was </a:t>
            </a:r>
            <a:r>
              <a:rPr lang="en-US" sz="1600" dirty="0">
                <a:latin typeface="Arial" panose="020B0604020202020204" pitchFamily="34" charset="0"/>
                <a:cs typeface="Arial" panose="020B0604020202020204" pitchFamily="34" charset="0"/>
              </a:rPr>
              <a:t>having content </a:t>
            </a:r>
            <a:r>
              <a:rPr lang="en-US" sz="1600" dirty="0" smtClean="0">
                <a:latin typeface="Arial" panose="020B0604020202020204" pitchFamily="34" charset="0"/>
                <a:cs typeface="Arial" panose="020B0604020202020204" pitchFamily="34" charset="0"/>
              </a:rPr>
              <a:t>issues… some </a:t>
            </a:r>
            <a:r>
              <a:rPr lang="en-US" sz="1600" dirty="0">
                <a:latin typeface="Arial" panose="020B0604020202020204" pitchFamily="34" charset="0"/>
                <a:cs typeface="Arial" panose="020B0604020202020204" pitchFamily="34" charset="0"/>
              </a:rPr>
              <a:t>zones </a:t>
            </a:r>
            <a:r>
              <a:rPr lang="en-US" sz="1600" dirty="0" smtClean="0">
                <a:latin typeface="Arial" panose="020B0604020202020204" pitchFamily="34" charset="0"/>
                <a:cs typeface="Arial" panose="020B0604020202020204" pitchFamily="34" charset="0"/>
              </a:rPr>
              <a:t>were duplicated </a:t>
            </a:r>
            <a:r>
              <a:rPr lang="en-US" sz="1600" dirty="0">
                <a:latin typeface="Arial" panose="020B0604020202020204" pitchFamily="34" charset="0"/>
                <a:cs typeface="Arial" panose="020B0604020202020204" pitchFamily="34" charset="0"/>
              </a:rPr>
              <a:t>while others </a:t>
            </a:r>
            <a:r>
              <a:rPr lang="en-US" sz="1600" dirty="0" smtClean="0">
                <a:latin typeface="Arial" panose="020B0604020202020204" pitchFamily="34" charset="0"/>
                <a:cs typeface="Arial" panose="020B0604020202020204" pitchFamily="34" charset="0"/>
              </a:rPr>
              <a:t>were missing.</a:t>
            </a:r>
            <a:br>
              <a:rPr lang="en-US" sz="1600" dirty="0" smtClean="0">
                <a:latin typeface="Arial" panose="020B0604020202020204" pitchFamily="34" charset="0"/>
                <a:cs typeface="Arial" panose="020B0604020202020204" pitchFamily="34" charset="0"/>
              </a:rPr>
            </a:br>
            <a:r>
              <a:rPr lang="en-US" sz="1600" dirty="0" smtClean="0">
                <a:latin typeface="Arial" panose="020B0604020202020204" pitchFamily="34" charset="0"/>
                <a:cs typeface="Arial" panose="020B0604020202020204" pitchFamily="34" charset="0"/>
              </a:rPr>
              <a:t> </a:t>
            </a:r>
          </a:p>
          <a:p>
            <a:pPr lvl="1"/>
            <a:r>
              <a:rPr lang="en-US" sz="1600" dirty="0" smtClean="0">
                <a:latin typeface="Arial" panose="020B0604020202020204" pitchFamily="34" charset="0"/>
                <a:cs typeface="Arial" panose="020B0604020202020204" pitchFamily="34" charset="0"/>
              </a:rPr>
              <a:t>Inconsistent </a:t>
            </a:r>
            <a:r>
              <a:rPr lang="en-US" sz="1600" dirty="0">
                <a:latin typeface="Arial" panose="020B0604020202020204" pitchFamily="34" charset="0"/>
                <a:cs typeface="Arial" panose="020B0604020202020204" pitchFamily="34" charset="0"/>
              </a:rPr>
              <a:t>ice info between bulletins… </a:t>
            </a:r>
            <a:r>
              <a:rPr lang="en-US" sz="1600" dirty="0" smtClean="0">
                <a:latin typeface="Arial" panose="020B0604020202020204" pitchFamily="34" charset="0"/>
                <a:cs typeface="Arial" panose="020B0604020202020204" pitchFamily="34" charset="0"/>
              </a:rPr>
              <a:t>the ice-edge statement in the </a:t>
            </a:r>
            <a:r>
              <a:rPr lang="en-US" sz="1600" dirty="0" smtClean="0">
                <a:latin typeface="Arial" panose="020B0604020202020204" pitchFamily="34" charset="0"/>
                <a:cs typeface="Arial" panose="020B0604020202020204" pitchFamily="34" charset="0"/>
                <a:hlinkClick r:id="rId4"/>
              </a:rPr>
              <a:t>FQCN05 CWAO bulletin </a:t>
            </a:r>
            <a:r>
              <a:rPr lang="en-US" sz="1600" dirty="0" smtClean="0">
                <a:latin typeface="Arial" panose="020B0604020202020204" pitchFamily="34" charset="0"/>
                <a:cs typeface="Arial" panose="020B0604020202020204" pitchFamily="34" charset="0"/>
              </a:rPr>
              <a:t>for northwestern METAREA IV – Hudson Bay &amp; Approaches – stated “ice-covered”, however, the </a:t>
            </a:r>
            <a:r>
              <a:rPr lang="en-US" sz="1600" dirty="0" smtClean="0">
                <a:latin typeface="Arial" panose="020B0604020202020204" pitchFamily="34" charset="0"/>
                <a:cs typeface="Arial" panose="020B0604020202020204" pitchFamily="34" charset="0"/>
                <a:hlinkClick r:id="rId5"/>
              </a:rPr>
              <a:t>FICN05 CWIS ice-info bulletin</a:t>
            </a:r>
            <a:r>
              <a:rPr lang="en-US" sz="1600" dirty="0" smtClean="0">
                <a:latin typeface="Arial" panose="020B0604020202020204" pitchFamily="34" charset="0"/>
                <a:cs typeface="Arial" panose="020B0604020202020204" pitchFamily="34" charset="0"/>
              </a:rPr>
              <a:t> for the same region has much open water throughout the marine district.</a:t>
            </a:r>
            <a:br>
              <a:rPr lang="en-US" sz="1600" dirty="0" smtClean="0">
                <a:latin typeface="Arial" panose="020B0604020202020204" pitchFamily="34" charset="0"/>
                <a:cs typeface="Arial" panose="020B0604020202020204" pitchFamily="34" charset="0"/>
              </a:rPr>
            </a:br>
            <a:endParaRPr lang="en-US" sz="1600" dirty="0" smtClean="0">
              <a:latin typeface="Arial" panose="020B0604020202020204" pitchFamily="34" charset="0"/>
              <a:cs typeface="Arial" panose="020B0604020202020204" pitchFamily="34" charset="0"/>
            </a:endParaRPr>
          </a:p>
          <a:p>
            <a:pPr lvl="1"/>
            <a:r>
              <a:rPr lang="en-US" sz="1600" dirty="0" smtClean="0">
                <a:latin typeface="Arial" panose="020B0604020202020204" pitchFamily="34" charset="0"/>
                <a:cs typeface="Arial" panose="020B0604020202020204" pitchFamily="34" charset="0"/>
              </a:rPr>
              <a:t>CIS development team quickly resolved these issues upon being notified. </a:t>
            </a:r>
            <a:r>
              <a:rPr lang="en-US" sz="2000" dirty="0" smtClean="0">
                <a:latin typeface="Arial" panose="020B0604020202020204" pitchFamily="34" charset="0"/>
                <a:cs typeface="Arial" panose="020B0604020202020204" pitchFamily="34" charset="0"/>
              </a:rPr>
              <a:t/>
            </a:r>
            <a:br>
              <a:rPr lang="en-US" sz="2000" dirty="0" smtClean="0">
                <a:latin typeface="Arial" panose="020B0604020202020204" pitchFamily="34" charset="0"/>
                <a:cs typeface="Arial" panose="020B0604020202020204" pitchFamily="34" charset="0"/>
              </a:rPr>
            </a:br>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CIS development team has also implemented ETMSS directive on removal of urgency flags from METAREA ice information bulletins broadcast via Inmarsat-C.</a:t>
            </a:r>
            <a:br>
              <a:rPr lang="en-US" sz="2000" dirty="0" smtClean="0">
                <a:latin typeface="Arial" panose="020B0604020202020204" pitchFamily="34" charset="0"/>
                <a:cs typeface="Arial" panose="020B0604020202020204" pitchFamily="34" charset="0"/>
              </a:rPr>
            </a:br>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Needless to say… these various product-related issues highlight the  need for vigilant product monitoring.</a:t>
            </a:r>
            <a:r>
              <a:rPr lang="en-US" sz="3600" dirty="0" smtClean="0">
                <a:latin typeface="Arial" panose="020B0604020202020204" pitchFamily="34" charset="0"/>
                <a:cs typeface="Arial" panose="020B0604020202020204" pitchFamily="34" charset="0"/>
              </a:rPr>
              <a:t/>
            </a:r>
            <a:br>
              <a:rPr lang="en-US" sz="3600" dirty="0" smtClean="0">
                <a:latin typeface="Arial" panose="020B0604020202020204" pitchFamily="34" charset="0"/>
                <a:cs typeface="Arial" panose="020B0604020202020204" pitchFamily="34" charset="0"/>
              </a:rPr>
            </a:br>
            <a:r>
              <a:rPr lang="en-US" dirty="0" smtClean="0"/>
              <a:t> </a:t>
            </a:r>
            <a:endParaRPr lang="en-US" dirty="0"/>
          </a:p>
        </p:txBody>
      </p:sp>
      <p:cxnSp>
        <p:nvCxnSpPr>
          <p:cNvPr id="5" name="Straight Connector 4"/>
          <p:cNvCxnSpPr/>
          <p:nvPr/>
        </p:nvCxnSpPr>
        <p:spPr>
          <a:xfrm flipV="1">
            <a:off x="657225" y="1092200"/>
            <a:ext cx="6781800" cy="1"/>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110442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28649" y="116444"/>
            <a:ext cx="8362951" cy="707886"/>
          </a:xfrm>
          <a:prstGeom prst="rect">
            <a:avLst/>
          </a:prstGeom>
          <a:noFill/>
        </p:spPr>
        <p:txBody>
          <a:bodyPr wrap="square" rtlCol="0">
            <a:spAutoFit/>
          </a:bodyPr>
          <a:lstStyle/>
          <a:p>
            <a:r>
              <a:rPr lang="en-CA" sz="2000" b="1" dirty="0" smtClean="0">
                <a:latin typeface="Arial" panose="020B0604020202020204" pitchFamily="34" charset="0"/>
                <a:cs typeface="Arial" panose="020B0604020202020204" pitchFamily="34" charset="0"/>
              </a:rPr>
              <a:t>Example of product-related challenges… FICN36 CWIS with duplicated/missing zones (left) &amp; correct version (right).  </a:t>
            </a:r>
            <a:endParaRPr lang="en-CA" sz="2000" b="1" dirty="0">
              <a:latin typeface="Arial" panose="020B0604020202020204" pitchFamily="34" charset="0"/>
              <a:cs typeface="Arial" panose="020B0604020202020204" pitchFamily="34" charset="0"/>
            </a:endParaRPr>
          </a:p>
        </p:txBody>
      </p:sp>
      <p:cxnSp>
        <p:nvCxnSpPr>
          <p:cNvPr id="10" name="Straight Connector 9"/>
          <p:cNvCxnSpPr/>
          <p:nvPr/>
        </p:nvCxnSpPr>
        <p:spPr>
          <a:xfrm flipV="1">
            <a:off x="628649" y="824329"/>
            <a:ext cx="6781800" cy="1"/>
          </a:xfrm>
          <a:prstGeom prst="line">
            <a:avLst/>
          </a:prstGeom>
        </p:spPr>
        <p:style>
          <a:lnRef idx="2">
            <a:schemeClr val="accent1"/>
          </a:lnRef>
          <a:fillRef idx="0">
            <a:schemeClr val="accent1"/>
          </a:fillRef>
          <a:effectRef idx="1">
            <a:schemeClr val="accent1"/>
          </a:effectRef>
          <a:fontRef idx="minor">
            <a:schemeClr val="tx1"/>
          </a:fontRef>
        </p:style>
      </p:cxnSp>
      <p:pic>
        <p:nvPicPr>
          <p:cNvPr id="717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8331" y="904875"/>
            <a:ext cx="4163244" cy="58399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635" y="904873"/>
            <a:ext cx="4199613" cy="5419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976311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60350"/>
            <a:ext cx="8229600" cy="758825"/>
          </a:xfrm>
        </p:spPr>
        <p:txBody>
          <a:bodyPr>
            <a:normAutofit fontScale="90000"/>
          </a:bodyPr>
          <a:lstStyle/>
          <a:p>
            <a:pPr algn="l"/>
            <a:r>
              <a:rPr lang="en-US" sz="2400" b="1" dirty="0" smtClean="0">
                <a:latin typeface="Arial" panose="020B0604020202020204" pitchFamily="34" charset="0"/>
                <a:cs typeface="Arial" panose="020B0604020202020204" pitchFamily="34" charset="0"/>
              </a:rPr>
              <a:t>METAREAs XVII/XVIII/northwestern IV: </a:t>
            </a:r>
            <a:br>
              <a:rPr lang="en-US" sz="2400" b="1" dirty="0" smtClean="0">
                <a:latin typeface="Arial" panose="020B0604020202020204" pitchFamily="34" charset="0"/>
                <a:cs typeface="Arial" panose="020B0604020202020204" pitchFamily="34" charset="0"/>
              </a:rPr>
            </a:br>
            <a:r>
              <a:rPr lang="en-US" sz="2400" b="1" dirty="0" smtClean="0">
                <a:latin typeface="Arial" panose="020B0604020202020204" pitchFamily="34" charset="0"/>
                <a:cs typeface="Arial" panose="020B0604020202020204" pitchFamily="34" charset="0"/>
              </a:rPr>
              <a:t>Forecast service overview</a:t>
            </a:r>
            <a:endParaRPr lang="en-US" sz="2400" b="1" dirty="0">
              <a:latin typeface="Arial" panose="020B0604020202020204" pitchFamily="34" charset="0"/>
              <a:cs typeface="Arial" panose="020B0604020202020204" pitchFamily="34" charset="0"/>
            </a:endParaRPr>
          </a:p>
        </p:txBody>
      </p:sp>
      <p:sp>
        <p:nvSpPr>
          <p:cNvPr id="5" name="Content Placeholder 4"/>
          <p:cNvSpPr>
            <a:spLocks noGrp="1"/>
          </p:cNvSpPr>
          <p:nvPr>
            <p:ph idx="1"/>
          </p:nvPr>
        </p:nvSpPr>
        <p:spPr>
          <a:xfrm>
            <a:off x="6457950" y="1600200"/>
            <a:ext cx="2686049" cy="4962525"/>
          </a:xfrm>
        </p:spPr>
        <p:txBody>
          <a:bodyPr>
            <a:noAutofit/>
          </a:bodyPr>
          <a:lstStyle/>
          <a:p>
            <a:r>
              <a:rPr lang="en-US" sz="1400" dirty="0" smtClean="0">
                <a:latin typeface="Arial" panose="020B0604020202020204" pitchFamily="34" charset="0"/>
                <a:cs typeface="Arial" panose="020B0604020202020204" pitchFamily="34" charset="0"/>
              </a:rPr>
              <a:t>Forecast bulletins out to Day 2 issued twice daily during the northern/Arctic shipping season (generally runs from June to December depending on known shipping activity);</a:t>
            </a:r>
            <a:br>
              <a:rPr lang="en-US" sz="1400" dirty="0" smtClean="0">
                <a:latin typeface="Arial" panose="020B0604020202020204" pitchFamily="34" charset="0"/>
                <a:cs typeface="Arial" panose="020B0604020202020204" pitchFamily="34" charset="0"/>
              </a:rPr>
            </a:br>
            <a:endParaRPr lang="en-US" sz="1400" dirty="0" smtClean="0">
              <a:latin typeface="Arial" panose="020B0604020202020204" pitchFamily="34" charset="0"/>
              <a:cs typeface="Arial" panose="020B0604020202020204" pitchFamily="34" charset="0"/>
            </a:endParaRPr>
          </a:p>
          <a:p>
            <a:r>
              <a:rPr lang="en-US" sz="1400" dirty="0" smtClean="0">
                <a:latin typeface="Arial" panose="020B0604020202020204" pitchFamily="34" charset="0"/>
                <a:cs typeface="Arial" panose="020B0604020202020204" pitchFamily="34" charset="0"/>
              </a:rPr>
              <a:t>Promulgated as per GMDSS protocols  via Inmarsat-C to Sea Area A3 (south of </a:t>
            </a:r>
            <a:r>
              <a:rPr lang="en-US" sz="1400" dirty="0" smtClean="0">
                <a:latin typeface="Arial" panose="020B0604020202020204" pitchFamily="34" charset="0"/>
                <a:cs typeface="Arial" panose="020B0604020202020204" pitchFamily="34" charset="0"/>
              </a:rPr>
              <a:t>75°N) </a:t>
            </a:r>
            <a:r>
              <a:rPr lang="en-US" sz="1400" dirty="0" smtClean="0">
                <a:latin typeface="Arial" panose="020B0604020202020204" pitchFamily="34" charset="0"/>
                <a:cs typeface="Arial" panose="020B0604020202020204" pitchFamily="34" charset="0"/>
              </a:rPr>
              <a:t>&amp; via HF telex to Sea Area A4 (north of </a:t>
            </a:r>
            <a:r>
              <a:rPr lang="en-US" sz="1400" dirty="0" smtClean="0">
                <a:latin typeface="Arial" panose="020B0604020202020204" pitchFamily="34" charset="0"/>
                <a:cs typeface="Arial" panose="020B0604020202020204" pitchFamily="34" charset="0"/>
              </a:rPr>
              <a:t>75°N);</a:t>
            </a:r>
            <a:r>
              <a:rPr lang="en-US" sz="1400" dirty="0" smtClean="0">
                <a:latin typeface="Arial" panose="020B0604020202020204" pitchFamily="34" charset="0"/>
                <a:cs typeface="Arial" panose="020B0604020202020204" pitchFamily="34" charset="0"/>
              </a:rPr>
              <a:t/>
            </a:r>
            <a:br>
              <a:rPr lang="en-US" sz="1400" dirty="0" smtClean="0">
                <a:latin typeface="Arial" panose="020B0604020202020204" pitchFamily="34" charset="0"/>
                <a:cs typeface="Arial" panose="020B0604020202020204" pitchFamily="34" charset="0"/>
              </a:rPr>
            </a:br>
            <a:endParaRPr lang="en-US" sz="1400" dirty="0" smtClean="0">
              <a:latin typeface="Arial" panose="020B0604020202020204" pitchFamily="34" charset="0"/>
              <a:cs typeface="Arial" panose="020B0604020202020204" pitchFamily="34" charset="0"/>
            </a:endParaRPr>
          </a:p>
          <a:p>
            <a:r>
              <a:rPr lang="en-US" sz="1400" dirty="0" smtClean="0">
                <a:latin typeface="Arial" panose="020B0604020202020204" pitchFamily="34" charset="0"/>
                <a:cs typeface="Arial" panose="020B0604020202020204" pitchFamily="34" charset="0"/>
              </a:rPr>
              <a:t>Forecast bulletins also available to internet users via ECCC’s “</a:t>
            </a:r>
            <a:r>
              <a:rPr lang="en-US" sz="1400" dirty="0" smtClean="0">
                <a:latin typeface="Arial" panose="020B0604020202020204" pitchFamily="34" charset="0"/>
                <a:cs typeface="Arial" panose="020B0604020202020204" pitchFamily="34" charset="0"/>
                <a:hlinkClick r:id="rId3"/>
              </a:rPr>
              <a:t>Datamart</a:t>
            </a:r>
            <a:r>
              <a:rPr lang="en-US" sz="1400" dirty="0" smtClean="0">
                <a:latin typeface="Arial" panose="020B0604020202020204" pitchFamily="34" charset="0"/>
                <a:cs typeface="Arial" panose="020B0604020202020204" pitchFamily="34" charset="0"/>
              </a:rPr>
              <a:t>” bulletin board &amp; the </a:t>
            </a:r>
            <a:r>
              <a:rPr lang="en-US" sz="1400" dirty="0" smtClean="0">
                <a:latin typeface="Arial" panose="020B0604020202020204" pitchFamily="34" charset="0"/>
                <a:cs typeface="Arial" panose="020B0604020202020204" pitchFamily="34" charset="0"/>
                <a:hlinkClick r:id="rId4"/>
              </a:rPr>
              <a:t>WWMIWS webpages </a:t>
            </a:r>
            <a:r>
              <a:rPr lang="en-US" sz="1400" dirty="0" smtClean="0">
                <a:latin typeface="Arial" panose="020B0604020202020204" pitchFamily="34" charset="0"/>
                <a:cs typeface="Arial" panose="020B0604020202020204" pitchFamily="34" charset="0"/>
              </a:rPr>
              <a:t>hosted by Meteo France.</a:t>
            </a:r>
            <a:br>
              <a:rPr lang="en-US" sz="1400" dirty="0" smtClean="0">
                <a:latin typeface="Arial" panose="020B0604020202020204" pitchFamily="34" charset="0"/>
                <a:cs typeface="Arial" panose="020B0604020202020204" pitchFamily="34" charset="0"/>
              </a:rPr>
            </a:br>
            <a:r>
              <a:rPr lang="en-US" sz="1400" dirty="0" smtClean="0">
                <a:latin typeface="Arial" panose="020B0604020202020204" pitchFamily="34" charset="0"/>
                <a:cs typeface="Arial" panose="020B0604020202020204" pitchFamily="34" charset="0"/>
              </a:rPr>
              <a:t/>
            </a:r>
            <a:br>
              <a:rPr lang="en-US" sz="1400" dirty="0" smtClean="0">
                <a:latin typeface="Arial" panose="020B0604020202020204" pitchFamily="34" charset="0"/>
                <a:cs typeface="Arial" panose="020B0604020202020204" pitchFamily="34" charset="0"/>
              </a:rPr>
            </a:br>
            <a:r>
              <a:rPr lang="en-US" sz="1400" dirty="0" smtClean="0">
                <a:latin typeface="Arial" panose="020B0604020202020204" pitchFamily="34" charset="0"/>
                <a:cs typeface="Arial" panose="020B0604020202020204" pitchFamily="34" charset="0"/>
              </a:rPr>
              <a:t>. </a:t>
            </a:r>
            <a:endParaRPr lang="en-US" sz="1400" dirty="0">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249" y="1276349"/>
            <a:ext cx="6384863" cy="4791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Connector 5"/>
          <p:cNvCxnSpPr/>
          <p:nvPr/>
        </p:nvCxnSpPr>
        <p:spPr>
          <a:xfrm flipV="1">
            <a:off x="200025" y="1082678"/>
            <a:ext cx="6781800" cy="1"/>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846224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28649" y="116443"/>
            <a:ext cx="7172325" cy="707886"/>
          </a:xfrm>
          <a:prstGeom prst="rect">
            <a:avLst/>
          </a:prstGeom>
          <a:noFill/>
        </p:spPr>
        <p:txBody>
          <a:bodyPr wrap="square" rtlCol="0">
            <a:spAutoFit/>
          </a:bodyPr>
          <a:lstStyle/>
          <a:p>
            <a:r>
              <a:rPr lang="en-CA" sz="2000" b="1" dirty="0">
                <a:latin typeface="Arial" panose="020B0604020202020204" pitchFamily="34" charset="0"/>
                <a:cs typeface="Arial" panose="020B0604020202020204" pitchFamily="34" charset="0"/>
              </a:rPr>
              <a:t>Example of product-related </a:t>
            </a:r>
            <a:r>
              <a:rPr lang="en-CA" sz="2000" b="1" dirty="0" smtClean="0">
                <a:latin typeface="Arial" panose="020B0604020202020204" pitchFamily="34" charset="0"/>
                <a:cs typeface="Arial" panose="020B0604020202020204" pitchFamily="34" charset="0"/>
              </a:rPr>
              <a:t>challenges - inconsistent ice info between METAREA marine forecast &amp; ice bulletins</a:t>
            </a:r>
            <a:endParaRPr lang="en-CA" sz="2000" b="1" dirty="0">
              <a:latin typeface="Arial" panose="020B0604020202020204" pitchFamily="34" charset="0"/>
              <a:cs typeface="Arial" panose="020B0604020202020204" pitchFamily="34" charset="0"/>
            </a:endParaRPr>
          </a:p>
        </p:txBody>
      </p:sp>
      <p:cxnSp>
        <p:nvCxnSpPr>
          <p:cNvPr id="10" name="Straight Connector 9"/>
          <p:cNvCxnSpPr/>
          <p:nvPr/>
        </p:nvCxnSpPr>
        <p:spPr>
          <a:xfrm flipV="1">
            <a:off x="628650" y="925473"/>
            <a:ext cx="6781800" cy="1"/>
          </a:xfrm>
          <a:prstGeom prst="line">
            <a:avLst/>
          </a:prstGeom>
        </p:spPr>
        <p:style>
          <a:lnRef idx="2">
            <a:schemeClr val="accent1"/>
          </a:lnRef>
          <a:fillRef idx="0">
            <a:schemeClr val="accent1"/>
          </a:fillRef>
          <a:effectRef idx="1">
            <a:schemeClr val="accent1"/>
          </a:effectRef>
          <a:fontRef idx="minor">
            <a:schemeClr val="tx1"/>
          </a:fontRef>
        </p:style>
      </p:cxn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75" y="1066800"/>
            <a:ext cx="8648700" cy="579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374935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400" b="1" dirty="0" smtClean="0">
                <a:latin typeface="Arial" panose="020B0604020202020204" pitchFamily="34" charset="0"/>
                <a:cs typeface="Arial" panose="020B0604020202020204" pitchFamily="34" charset="0"/>
              </a:rPr>
              <a:t>Recent challenges encountered with MSI provision or coordination – dissemination-related.</a:t>
            </a:r>
            <a:endParaRPr lang="en-US" sz="24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417639"/>
            <a:ext cx="8229600" cy="5106986"/>
          </a:xfrm>
        </p:spPr>
        <p:txBody>
          <a:bodyPr>
            <a:normAutofit fontScale="62500" lnSpcReduction="20000"/>
          </a:bodyPr>
          <a:lstStyle/>
          <a:p>
            <a:r>
              <a:rPr lang="en-US" sz="2400" dirty="0" smtClean="0">
                <a:latin typeface="Arial" panose="020B0604020202020204" pitchFamily="34" charset="0"/>
                <a:cs typeface="Arial" panose="020B0604020202020204" pitchFamily="34" charset="0"/>
              </a:rPr>
              <a:t>DMI products were missing for a period of time over winter &amp; spring 2018 – issue was on DMI’s end &amp; was eventually resolved, however, reason for loss of feed remains unclear… DMI </a:t>
            </a:r>
            <a:r>
              <a:rPr lang="en-US" sz="2400" i="1" dirty="0" smtClean="0">
                <a:latin typeface="Arial" panose="020B0604020202020204" pitchFamily="34" charset="0"/>
                <a:cs typeface="Arial" panose="020B0604020202020204" pitchFamily="34" charset="0"/>
              </a:rPr>
              <a:t>“…had to do a complete re-installation of the scripts handling the files..”</a:t>
            </a:r>
          </a:p>
          <a:p>
            <a:endParaRPr lang="en-US" sz="2400" dirty="0">
              <a:latin typeface="Arial" panose="020B0604020202020204" pitchFamily="34" charset="0"/>
              <a:cs typeface="Arial" panose="020B0604020202020204" pitchFamily="34" charset="0"/>
            </a:endParaRPr>
          </a:p>
          <a:p>
            <a:pPr lvl="0"/>
            <a:r>
              <a:rPr lang="en-US" sz="2400" dirty="0" smtClean="0">
                <a:solidFill>
                  <a:prstClr val="black"/>
                </a:solidFill>
                <a:latin typeface="Arial" panose="020B0604020202020204" pitchFamily="34" charset="0"/>
                <a:cs typeface="Arial" panose="020B0604020202020204" pitchFamily="34" charset="0"/>
              </a:rPr>
              <a:t>METAREA </a:t>
            </a:r>
            <a:r>
              <a:rPr lang="en-US" sz="2400" dirty="0">
                <a:solidFill>
                  <a:prstClr val="black"/>
                </a:solidFill>
                <a:latin typeface="Arial" panose="020B0604020202020204" pitchFamily="34" charset="0"/>
                <a:cs typeface="Arial" panose="020B0604020202020204" pitchFamily="34" charset="0"/>
              </a:rPr>
              <a:t>XVII – the FZAK61 PAFG was </a:t>
            </a:r>
            <a:r>
              <a:rPr lang="en-US" sz="2400" dirty="0" smtClean="0">
                <a:solidFill>
                  <a:prstClr val="black"/>
                </a:solidFill>
                <a:latin typeface="Arial" panose="020B0604020202020204" pitchFamily="34" charset="0"/>
                <a:cs typeface="Arial" panose="020B0604020202020204" pitchFamily="34" charset="0"/>
              </a:rPr>
              <a:t>missing from the GTS during the earlier part of the shipping season… </a:t>
            </a:r>
            <a:br>
              <a:rPr lang="en-US" sz="2400" dirty="0" smtClean="0">
                <a:solidFill>
                  <a:prstClr val="black"/>
                </a:solidFill>
                <a:latin typeface="Arial" panose="020B0604020202020204" pitchFamily="34" charset="0"/>
                <a:cs typeface="Arial" panose="020B0604020202020204" pitchFamily="34" charset="0"/>
              </a:rPr>
            </a:br>
            <a:endParaRPr lang="en-US" sz="2400" dirty="0">
              <a:solidFill>
                <a:prstClr val="black"/>
              </a:solidFill>
              <a:latin typeface="Arial" panose="020B0604020202020204" pitchFamily="34" charset="0"/>
              <a:cs typeface="Arial" panose="020B0604020202020204" pitchFamily="34" charset="0"/>
            </a:endParaRPr>
          </a:p>
          <a:p>
            <a:pPr lvl="1"/>
            <a:r>
              <a:rPr lang="en-US" sz="2300" dirty="0">
                <a:solidFill>
                  <a:prstClr val="black"/>
                </a:solidFill>
                <a:latin typeface="Arial" panose="020B0604020202020204" pitchFamily="34" charset="0"/>
                <a:cs typeface="Arial" panose="020B0604020202020204" pitchFamily="34" charset="0"/>
              </a:rPr>
              <a:t>Inquires made to both Fairbanks &amp; the ECCC Dissemination Unit;</a:t>
            </a:r>
          </a:p>
          <a:p>
            <a:pPr lvl="1"/>
            <a:r>
              <a:rPr lang="en-US" sz="2300" dirty="0">
                <a:solidFill>
                  <a:prstClr val="black"/>
                </a:solidFill>
                <a:latin typeface="Arial" panose="020B0604020202020204" pitchFamily="34" charset="0"/>
                <a:cs typeface="Arial" panose="020B0604020202020204" pitchFamily="34" charset="0"/>
              </a:rPr>
              <a:t>the bulletin reappeared on July 16; again, unsure of what caused the bulletin to go missing or become available </a:t>
            </a:r>
            <a:r>
              <a:rPr lang="en-US" sz="2300" dirty="0" smtClean="0">
                <a:solidFill>
                  <a:prstClr val="black"/>
                </a:solidFill>
                <a:latin typeface="Arial" panose="020B0604020202020204" pitchFamily="34" charset="0"/>
                <a:cs typeface="Arial" panose="020B0604020202020204" pitchFamily="34" charset="0"/>
              </a:rPr>
              <a:t>again.</a:t>
            </a:r>
            <a:endParaRPr lang="en-US" sz="2300" dirty="0"/>
          </a:p>
          <a:p>
            <a:endParaRPr lang="en-US" sz="2400" dirty="0" smtClean="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Northwestern METAREA IV – </a:t>
            </a:r>
          </a:p>
          <a:p>
            <a:pPr lvl="1"/>
            <a:r>
              <a:rPr lang="en-US" sz="2300" dirty="0" smtClean="0">
                <a:latin typeface="Arial" panose="020B0604020202020204" pitchFamily="34" charset="0"/>
                <a:cs typeface="Arial" panose="020B0604020202020204" pitchFamily="34" charset="0"/>
              </a:rPr>
              <a:t>Occasional </a:t>
            </a:r>
            <a:r>
              <a:rPr lang="en-US" sz="2300" dirty="0">
                <a:latin typeface="Arial" panose="020B0604020202020204" pitchFamily="34" charset="0"/>
                <a:cs typeface="Arial" panose="020B0604020202020204" pitchFamily="34" charset="0"/>
              </a:rPr>
              <a:t>missing </a:t>
            </a:r>
            <a:r>
              <a:rPr lang="en-US" sz="2300" dirty="0" smtClean="0">
                <a:latin typeface="Arial" panose="020B0604020202020204" pitchFamily="34" charset="0"/>
                <a:cs typeface="Arial" panose="020B0604020202020204" pitchFamily="34" charset="0"/>
              </a:rPr>
              <a:t>bulletins for Hudson Bay on the JCOMM/WWMIWS webpage</a:t>
            </a:r>
            <a:r>
              <a:rPr lang="en-US" sz="2300" dirty="0" smtClean="0">
                <a:latin typeface="Arial" panose="020B0604020202020204" pitchFamily="34" charset="0"/>
                <a:cs typeface="Arial" panose="020B0604020202020204" pitchFamily="34" charset="0"/>
              </a:rPr>
              <a:t>…</a:t>
            </a:r>
            <a:endParaRPr lang="en-US" sz="2300" dirty="0" smtClean="0">
              <a:latin typeface="Arial" panose="020B0604020202020204" pitchFamily="34" charset="0"/>
              <a:cs typeface="Arial" panose="020B0604020202020204" pitchFamily="34" charset="0"/>
            </a:endParaRPr>
          </a:p>
          <a:p>
            <a:pPr lvl="1"/>
            <a:r>
              <a:rPr lang="en-US" sz="2300" dirty="0" smtClean="0">
                <a:latin typeface="Arial" panose="020B0604020202020204" pitchFamily="34" charset="0"/>
                <a:cs typeface="Arial" panose="020B0604020202020204" pitchFamily="34" charset="0"/>
              </a:rPr>
              <a:t>… inquiries </a:t>
            </a:r>
            <a:r>
              <a:rPr lang="en-US" sz="2300" dirty="0" smtClean="0">
                <a:latin typeface="Arial" panose="020B0604020202020204" pitchFamily="34" charset="0"/>
                <a:cs typeface="Arial" panose="020B0604020202020204" pitchFamily="34" charset="0"/>
              </a:rPr>
              <a:t>were made to host administrator Meteo France – issue </a:t>
            </a:r>
            <a:r>
              <a:rPr lang="en-US" sz="2300" dirty="0" smtClean="0">
                <a:latin typeface="Arial" panose="020B0604020202020204" pitchFamily="34" charset="0"/>
                <a:cs typeface="Arial" panose="020B0604020202020204" pitchFamily="34" charset="0"/>
              </a:rPr>
              <a:t>did </a:t>
            </a:r>
            <a:r>
              <a:rPr lang="en-US" sz="2300" dirty="0" smtClean="0">
                <a:latin typeface="Arial" panose="020B0604020202020204" pitchFamily="34" charset="0"/>
                <a:cs typeface="Arial" panose="020B0604020202020204" pitchFamily="34" charset="0"/>
              </a:rPr>
              <a:t>not </a:t>
            </a:r>
            <a:r>
              <a:rPr lang="en-US" sz="2300" dirty="0" smtClean="0">
                <a:latin typeface="Arial" panose="020B0604020202020204" pitchFamily="34" charset="0"/>
                <a:cs typeface="Arial" panose="020B0604020202020204" pitchFamily="34" charset="0"/>
              </a:rPr>
              <a:t>originate </a:t>
            </a:r>
            <a:r>
              <a:rPr lang="en-US" sz="2300" dirty="0" smtClean="0">
                <a:latin typeface="Arial" panose="020B0604020202020204" pitchFamily="34" charset="0"/>
                <a:cs typeface="Arial" panose="020B0604020202020204" pitchFamily="34" charset="0"/>
              </a:rPr>
              <a:t>on their end</a:t>
            </a:r>
            <a:r>
              <a:rPr lang="en-US" sz="2300" dirty="0" smtClean="0">
                <a:latin typeface="Arial" panose="020B0604020202020204" pitchFamily="34" charset="0"/>
                <a:cs typeface="Arial" panose="020B0604020202020204" pitchFamily="34" charset="0"/>
              </a:rPr>
              <a:t>.</a:t>
            </a:r>
          </a:p>
          <a:p>
            <a:pPr lvl="1"/>
            <a:r>
              <a:rPr lang="en-US" sz="2300" dirty="0" smtClean="0">
                <a:latin typeface="Arial" panose="020B0604020202020204" pitchFamily="34" charset="0"/>
                <a:cs typeface="Arial" panose="020B0604020202020204" pitchFamily="34" charset="0"/>
              </a:rPr>
              <a:t>Issue appears to sorted itself out… may have been a slow server somewhere in the cloud?  </a:t>
            </a:r>
            <a:endParaRPr lang="en-US" sz="2300" dirty="0" smtClean="0">
              <a:latin typeface="Arial" panose="020B0604020202020204" pitchFamily="34" charset="0"/>
              <a:cs typeface="Arial" panose="020B0604020202020204" pitchFamily="34" charset="0"/>
            </a:endParaRPr>
          </a:p>
          <a:p>
            <a:pPr lvl="1"/>
            <a:endParaRPr lang="en-US" sz="2300" dirty="0" smtClean="0">
              <a:latin typeface="Arial" panose="020B0604020202020204" pitchFamily="34" charset="0"/>
              <a:cs typeface="Arial" panose="020B0604020202020204" pitchFamily="34" charset="0"/>
            </a:endParaRPr>
          </a:p>
          <a:p>
            <a:r>
              <a:rPr lang="en-US" sz="2600" dirty="0" smtClean="0">
                <a:latin typeface="Arial" panose="020B0604020202020204" pitchFamily="34" charset="0"/>
                <a:cs typeface="Arial" panose="020B0604020202020204" pitchFamily="34" charset="0"/>
              </a:rPr>
              <a:t>Incidentally</a:t>
            </a:r>
            <a:r>
              <a:rPr lang="en-US" sz="2600" dirty="0">
                <a:latin typeface="Arial" panose="020B0604020202020204" pitchFamily="34" charset="0"/>
                <a:cs typeface="Arial" panose="020B0604020202020204" pitchFamily="34" charset="0"/>
              </a:rPr>
              <a:t>, there’s been a noticeable increase in the </a:t>
            </a:r>
            <a:r>
              <a:rPr lang="en-US" sz="2600" dirty="0" smtClean="0">
                <a:latin typeface="Arial" panose="020B0604020202020204" pitchFamily="34" charset="0"/>
                <a:cs typeface="Arial" panose="020B0604020202020204" pitchFamily="34" charset="0"/>
              </a:rPr>
              <a:t>number of </a:t>
            </a:r>
            <a:r>
              <a:rPr lang="en-US" sz="2600" dirty="0">
                <a:latin typeface="Arial" panose="020B0604020202020204" pitchFamily="34" charset="0"/>
                <a:cs typeface="Arial" panose="020B0604020202020204" pitchFamily="34" charset="0"/>
              </a:rPr>
              <a:t>unplanned </a:t>
            </a:r>
            <a:r>
              <a:rPr lang="en-US" sz="2600" dirty="0" smtClean="0">
                <a:latin typeface="Arial" panose="020B0604020202020204" pitchFamily="34" charset="0"/>
                <a:cs typeface="Arial" panose="020B0604020202020204" pitchFamily="34" charset="0"/>
              </a:rPr>
              <a:t>outage notifications from </a:t>
            </a:r>
            <a:r>
              <a:rPr lang="en-US" sz="2600" dirty="0">
                <a:latin typeface="Arial" panose="020B0604020202020204" pitchFamily="34" charset="0"/>
                <a:cs typeface="Arial" panose="020B0604020202020204" pitchFamily="34" charset="0"/>
              </a:rPr>
              <a:t>Inmarsat this </a:t>
            </a:r>
            <a:r>
              <a:rPr lang="en-US" sz="2600" dirty="0" smtClean="0">
                <a:latin typeface="Arial" panose="020B0604020202020204" pitchFamily="34" charset="0"/>
                <a:cs typeface="Arial" panose="020B0604020202020204" pitchFamily="34" charset="0"/>
              </a:rPr>
              <a:t>year… something </a:t>
            </a:r>
            <a:r>
              <a:rPr lang="en-US" sz="2600" dirty="0">
                <a:latin typeface="Arial" panose="020B0604020202020204" pitchFamily="34" charset="0"/>
                <a:cs typeface="Arial" panose="020B0604020202020204" pitchFamily="34" charset="0"/>
              </a:rPr>
              <a:t>to do with </a:t>
            </a:r>
            <a:r>
              <a:rPr lang="en-US" sz="2600" dirty="0" smtClean="0">
                <a:latin typeface="Arial" panose="020B0604020202020204" pitchFamily="34" charset="0"/>
                <a:cs typeface="Arial" panose="020B0604020202020204" pitchFamily="34" charset="0"/>
              </a:rPr>
              <a:t>sat-c migration </a:t>
            </a:r>
            <a:r>
              <a:rPr lang="en-US" sz="2600" dirty="0">
                <a:latin typeface="Arial" panose="020B0604020202020204" pitchFamily="34" charset="0"/>
                <a:cs typeface="Arial" panose="020B0604020202020204" pitchFamily="34" charset="0"/>
              </a:rPr>
              <a:t>perhaps?</a:t>
            </a:r>
            <a:endParaRPr lang="en-US" sz="2600" dirty="0"/>
          </a:p>
        </p:txBody>
      </p:sp>
      <p:cxnSp>
        <p:nvCxnSpPr>
          <p:cNvPr id="5" name="Straight Connector 4"/>
          <p:cNvCxnSpPr/>
          <p:nvPr/>
        </p:nvCxnSpPr>
        <p:spPr>
          <a:xfrm flipV="1">
            <a:off x="590550" y="1311276"/>
            <a:ext cx="6781800" cy="1"/>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926239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400" b="1" dirty="0" smtClean="0">
                <a:latin typeface="Arial" panose="020B0604020202020204" pitchFamily="34" charset="0"/>
                <a:cs typeface="Arial" panose="020B0604020202020204" pitchFamily="34" charset="0"/>
              </a:rPr>
              <a:t>Significant examples of stakeholder interactions or education activities</a:t>
            </a:r>
            <a:endParaRPr lang="en-US" sz="24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r>
              <a:rPr lang="en-US" sz="2000" dirty="0" smtClean="0">
                <a:latin typeface="Arial" panose="020B0604020202020204" pitchFamily="34" charset="0"/>
                <a:cs typeface="Arial" panose="020B0604020202020204" pitchFamily="34" charset="0"/>
                <a:hlinkClick r:id="rId3"/>
              </a:rPr>
              <a:t>Canadian Marine Advisory Council (CMAC) </a:t>
            </a:r>
            <a:r>
              <a:rPr lang="en-US" sz="2000" dirty="0" smtClean="0">
                <a:latin typeface="Arial" panose="020B0604020202020204" pitchFamily="34" charset="0"/>
                <a:cs typeface="Arial" panose="020B0604020202020204" pitchFamily="34" charset="0"/>
              </a:rPr>
              <a:t>holds regional meetings on an annual basis for stakeholders &amp; marine interests including northern/Arctic shipping.</a:t>
            </a:r>
          </a:p>
          <a:p>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The northern/Arctic meeting is co-chaired by the Canadian Coast Guard.</a:t>
            </a:r>
            <a:br>
              <a:rPr lang="en-US" sz="2000" dirty="0" smtClean="0">
                <a:latin typeface="Arial" panose="020B0604020202020204" pitchFamily="34" charset="0"/>
                <a:cs typeface="Arial" panose="020B0604020202020204" pitchFamily="34" charset="0"/>
              </a:rPr>
            </a:br>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ECCC reps from both MSC &amp; CIS routinely attend this meeting to discuss forecast &amp; ice service-related issues with stakeholders/shippers &amp; to respond to any queries they may have.</a:t>
            </a:r>
          </a:p>
        </p:txBody>
      </p:sp>
      <p:cxnSp>
        <p:nvCxnSpPr>
          <p:cNvPr id="5" name="Straight Connector 4"/>
          <p:cNvCxnSpPr/>
          <p:nvPr/>
        </p:nvCxnSpPr>
        <p:spPr>
          <a:xfrm flipV="1">
            <a:off x="590550" y="1417638"/>
            <a:ext cx="6781800" cy="1"/>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165322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400" b="1" dirty="0" smtClean="0">
                <a:latin typeface="Arial" panose="020B0604020202020204" pitchFamily="34" charset="0"/>
                <a:cs typeface="Arial" panose="020B0604020202020204" pitchFamily="34" charset="0"/>
              </a:rPr>
              <a:t>Significant examples of stakeholder interactions </a:t>
            </a:r>
            <a:br>
              <a:rPr lang="en-US" sz="2400" b="1" dirty="0" smtClean="0">
                <a:latin typeface="Arial" panose="020B0604020202020204" pitchFamily="34" charset="0"/>
                <a:cs typeface="Arial" panose="020B0604020202020204" pitchFamily="34" charset="0"/>
              </a:rPr>
            </a:br>
            <a:r>
              <a:rPr lang="en-US" sz="2400" b="1" dirty="0" smtClean="0">
                <a:latin typeface="Arial" panose="020B0604020202020204" pitchFamily="34" charset="0"/>
                <a:cs typeface="Arial" panose="020B0604020202020204" pitchFamily="34" charset="0"/>
              </a:rPr>
              <a:t>or education activities</a:t>
            </a:r>
            <a:endParaRPr lang="en-US" sz="24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514475"/>
            <a:ext cx="8229600" cy="4743450"/>
          </a:xfrm>
        </p:spPr>
        <p:txBody>
          <a:bodyPr>
            <a:normAutofit fontScale="55000" lnSpcReduction="20000"/>
          </a:bodyPr>
          <a:lstStyle/>
          <a:p>
            <a:endParaRPr lang="en-US" sz="2000" dirty="0" smtClean="0">
              <a:latin typeface="Arial" panose="020B0604020202020204" pitchFamily="34" charset="0"/>
              <a:cs typeface="Arial" panose="020B0604020202020204" pitchFamily="34" charset="0"/>
            </a:endParaRPr>
          </a:p>
          <a:p>
            <a:r>
              <a:rPr lang="en-US" sz="3300" dirty="0" smtClean="0">
                <a:latin typeface="Arial" panose="020B0604020202020204" pitchFamily="34" charset="0"/>
                <a:cs typeface="Arial" panose="020B0604020202020204" pitchFamily="34" charset="0"/>
              </a:rPr>
              <a:t>Joint initiative between the CIS &amp; CCG… newly-trained </a:t>
            </a:r>
            <a:r>
              <a:rPr lang="en-US" sz="3300" dirty="0">
                <a:latin typeface="Arial" panose="020B0604020202020204" pitchFamily="34" charset="0"/>
                <a:cs typeface="Arial" panose="020B0604020202020204" pitchFamily="34" charset="0"/>
              </a:rPr>
              <a:t>Ice Service </a:t>
            </a:r>
            <a:r>
              <a:rPr lang="en-US" sz="3300" dirty="0" smtClean="0">
                <a:latin typeface="Arial" panose="020B0604020202020204" pitchFamily="34" charset="0"/>
                <a:cs typeface="Arial" panose="020B0604020202020204" pitchFamily="34" charset="0"/>
              </a:rPr>
              <a:t>Specialists </a:t>
            </a:r>
            <a:r>
              <a:rPr lang="en-US" sz="3300" dirty="0">
                <a:latin typeface="Arial" panose="020B0604020202020204" pitchFamily="34" charset="0"/>
                <a:cs typeface="Arial" panose="020B0604020202020204" pitchFamily="34" charset="0"/>
              </a:rPr>
              <a:t>(ISS) graduated Spring </a:t>
            </a:r>
            <a:r>
              <a:rPr lang="en-US" sz="3300" dirty="0" smtClean="0">
                <a:latin typeface="Arial" panose="020B0604020202020204" pitchFamily="34" charset="0"/>
                <a:cs typeface="Arial" panose="020B0604020202020204" pitchFamily="34" charset="0"/>
              </a:rPr>
              <a:t>2018.</a:t>
            </a:r>
            <a:br>
              <a:rPr lang="en-US" sz="3300" dirty="0" smtClean="0">
                <a:latin typeface="Arial" panose="020B0604020202020204" pitchFamily="34" charset="0"/>
                <a:cs typeface="Arial" panose="020B0604020202020204" pitchFamily="34" charset="0"/>
              </a:rPr>
            </a:br>
            <a:endParaRPr lang="en-US" sz="3300" dirty="0" smtClean="0">
              <a:latin typeface="Arial" panose="020B0604020202020204" pitchFamily="34" charset="0"/>
              <a:cs typeface="Arial" panose="020B0604020202020204" pitchFamily="34" charset="0"/>
            </a:endParaRPr>
          </a:p>
          <a:p>
            <a:r>
              <a:rPr lang="en-US" sz="3300" dirty="0" smtClean="0">
                <a:latin typeface="Arial" panose="020B0604020202020204" pitchFamily="34" charset="0"/>
                <a:cs typeface="Arial" panose="020B0604020202020204" pitchFamily="34" charset="0"/>
              </a:rPr>
              <a:t>The ISS were </a:t>
            </a:r>
            <a:r>
              <a:rPr lang="en-US" sz="3300" dirty="0" smtClean="0">
                <a:latin typeface="Arial" panose="020B0604020202020204" pitchFamily="34" charset="0"/>
                <a:cs typeface="Arial" panose="020B0604020202020204" pitchFamily="34" charset="0"/>
              </a:rPr>
              <a:t>deployed </a:t>
            </a:r>
            <a:r>
              <a:rPr lang="en-US" sz="3300" dirty="0">
                <a:latin typeface="Arial" panose="020B0604020202020204" pitchFamily="34" charset="0"/>
                <a:cs typeface="Arial" panose="020B0604020202020204" pitchFamily="34" charset="0"/>
              </a:rPr>
              <a:t>on CCG vessels </a:t>
            </a:r>
            <a:r>
              <a:rPr lang="en-US" sz="3300" dirty="0" smtClean="0">
                <a:latin typeface="Arial" panose="020B0604020202020204" pitchFamily="34" charset="0"/>
                <a:cs typeface="Arial" panose="020B0604020202020204" pitchFamily="34" charset="0"/>
              </a:rPr>
              <a:t>sailing </a:t>
            </a:r>
            <a:r>
              <a:rPr lang="en-US" sz="3300" dirty="0">
                <a:latin typeface="Arial" panose="020B0604020202020204" pitchFamily="34" charset="0"/>
                <a:cs typeface="Arial" panose="020B0604020202020204" pitchFamily="34" charset="0"/>
              </a:rPr>
              <a:t>out of Vancouver &amp; Newfoundland </a:t>
            </a:r>
            <a:r>
              <a:rPr lang="en-US" sz="3300" dirty="0" smtClean="0">
                <a:latin typeface="Arial" panose="020B0604020202020204" pitchFamily="34" charset="0"/>
                <a:cs typeface="Arial" panose="020B0604020202020204" pitchFamily="34" charset="0"/>
              </a:rPr>
              <a:t>assigned </a:t>
            </a:r>
            <a:r>
              <a:rPr lang="en-US" sz="3300" dirty="0">
                <a:latin typeface="Arial" panose="020B0604020202020204" pitchFamily="34" charset="0"/>
                <a:cs typeface="Arial" panose="020B0604020202020204" pitchFamily="34" charset="0"/>
              </a:rPr>
              <a:t>to northern/Arctic </a:t>
            </a:r>
            <a:r>
              <a:rPr lang="en-US" sz="3300" dirty="0" smtClean="0">
                <a:latin typeface="Arial" panose="020B0604020202020204" pitchFamily="34" charset="0"/>
                <a:cs typeface="Arial" panose="020B0604020202020204" pitchFamily="34" charset="0"/>
              </a:rPr>
              <a:t>patrol.</a:t>
            </a:r>
            <a:r>
              <a:rPr lang="en-US" sz="3300" dirty="0">
                <a:latin typeface="Arial" panose="020B0604020202020204" pitchFamily="34" charset="0"/>
                <a:cs typeface="Arial" panose="020B0604020202020204" pitchFamily="34" charset="0"/>
              </a:rPr>
              <a:t>​</a:t>
            </a:r>
            <a:r>
              <a:rPr lang="en-US" sz="3300" dirty="0" smtClean="0">
                <a:latin typeface="Arial" panose="020B0604020202020204" pitchFamily="34" charset="0"/>
                <a:cs typeface="Arial" panose="020B0604020202020204" pitchFamily="34" charset="0"/>
              </a:rPr>
              <a:t/>
            </a:r>
            <a:br>
              <a:rPr lang="en-US" sz="3300" dirty="0" smtClean="0">
                <a:latin typeface="Arial" panose="020B0604020202020204" pitchFamily="34" charset="0"/>
                <a:cs typeface="Arial" panose="020B0604020202020204" pitchFamily="34" charset="0"/>
              </a:rPr>
            </a:br>
            <a:endParaRPr lang="en-US" sz="3300" dirty="0" smtClean="0">
              <a:latin typeface="Arial" panose="020B0604020202020204" pitchFamily="34" charset="0"/>
              <a:cs typeface="Arial" panose="020B0604020202020204" pitchFamily="34" charset="0"/>
            </a:endParaRPr>
          </a:p>
          <a:p>
            <a:r>
              <a:rPr lang="en-US" sz="3300" dirty="0" smtClean="0">
                <a:latin typeface="Arial" panose="020B0604020202020204" pitchFamily="34" charset="0"/>
                <a:cs typeface="Arial" panose="020B0604020202020204" pitchFamily="34" charset="0"/>
              </a:rPr>
              <a:t>The ISS will add </a:t>
            </a:r>
            <a:r>
              <a:rPr lang="en-US" sz="3300" dirty="0">
                <a:latin typeface="Arial" panose="020B0604020202020204" pitchFamily="34" charset="0"/>
                <a:cs typeface="Arial" panose="020B0604020202020204" pitchFamily="34" charset="0"/>
              </a:rPr>
              <a:t>extra information to obs coming from CCG ships including sky condition, visibility, precipitation &amp; sea-surface </a:t>
            </a:r>
            <a:r>
              <a:rPr lang="en-US" sz="3300" dirty="0" smtClean="0">
                <a:latin typeface="Arial" panose="020B0604020202020204" pitchFamily="34" charset="0"/>
                <a:cs typeface="Arial" panose="020B0604020202020204" pitchFamily="34" charset="0"/>
              </a:rPr>
              <a:t>temperature.</a:t>
            </a:r>
          </a:p>
          <a:p>
            <a:endParaRPr lang="en-US" sz="3300" dirty="0" smtClean="0">
              <a:latin typeface="Arial" panose="020B0604020202020204" pitchFamily="34" charset="0"/>
              <a:cs typeface="Arial" panose="020B0604020202020204" pitchFamily="34" charset="0"/>
            </a:endParaRPr>
          </a:p>
          <a:p>
            <a:r>
              <a:rPr lang="en-US" sz="3300" dirty="0">
                <a:latin typeface="Arial" panose="020B0604020202020204" pitchFamily="34" charset="0"/>
                <a:cs typeface="Arial" panose="020B0604020202020204" pitchFamily="34" charset="0"/>
              </a:rPr>
              <a:t>Additionally, interaction on a regular basis with NAVAREA XVII/XVIII coordinator on MET/NAVAREA-related issues as well as </a:t>
            </a:r>
            <a:br>
              <a:rPr lang="en-US" sz="3300" dirty="0">
                <a:latin typeface="Arial" panose="020B0604020202020204" pitchFamily="34" charset="0"/>
                <a:cs typeface="Arial" panose="020B0604020202020204" pitchFamily="34" charset="0"/>
              </a:rPr>
            </a:br>
            <a:r>
              <a:rPr lang="en-US" sz="3300" dirty="0">
                <a:latin typeface="Arial" panose="020B0604020202020204" pitchFamily="34" charset="0"/>
                <a:cs typeface="Arial" panose="020B0604020202020204" pitchFamily="34" charset="0"/>
              </a:rPr>
              <a:t>“domestic” marine program issues.</a:t>
            </a:r>
          </a:p>
          <a:p>
            <a:endParaRPr lang="en-US" sz="2100" dirty="0" smtClean="0">
              <a:latin typeface="Arial" panose="020B0604020202020204" pitchFamily="34" charset="0"/>
              <a:cs typeface="Arial" panose="020B0604020202020204" pitchFamily="34" charset="0"/>
            </a:endParaRPr>
          </a:p>
          <a:p>
            <a:pPr marL="0" indent="0">
              <a:buNone/>
            </a:pPr>
            <a:r>
              <a:rPr lang="en-US" sz="2000" dirty="0" smtClean="0">
                <a:latin typeface="Arial" panose="020B0604020202020204" pitchFamily="34" charset="0"/>
                <a:cs typeface="Arial" panose="020B0604020202020204" pitchFamily="34" charset="0"/>
              </a:rPr>
              <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
            </a:r>
            <a:br>
              <a:rPr lang="en-US" sz="2000" dirty="0" smtClean="0">
                <a:latin typeface="Arial" panose="020B0604020202020204" pitchFamily="34" charset="0"/>
                <a:cs typeface="Arial" panose="020B0604020202020204" pitchFamily="34" charset="0"/>
              </a:rPr>
            </a:br>
            <a:endParaRPr lang="en-US" sz="2000" dirty="0" smtClean="0">
              <a:latin typeface="Arial" panose="020B0604020202020204" pitchFamily="34" charset="0"/>
              <a:cs typeface="Arial" panose="020B0604020202020204" pitchFamily="34" charset="0"/>
            </a:endParaRPr>
          </a:p>
          <a:p>
            <a:pPr marL="0" indent="0">
              <a:buNone/>
            </a:pPr>
            <a:r>
              <a:rPr lang="en-US" sz="1600" dirty="0" smtClean="0">
                <a:latin typeface="Arial" panose="020B0604020202020204" pitchFamily="34" charset="0"/>
                <a:cs typeface="Arial" panose="020B0604020202020204" pitchFamily="34" charset="0"/>
              </a:rPr>
              <a:t/>
            </a:r>
            <a:br>
              <a:rPr lang="en-US" sz="1600" dirty="0" smtClean="0">
                <a:latin typeface="Arial" panose="020B0604020202020204" pitchFamily="34" charset="0"/>
                <a:cs typeface="Arial" panose="020B0604020202020204" pitchFamily="34" charset="0"/>
              </a:rPr>
            </a:br>
            <a:endParaRPr lang="en-US" sz="2000" dirty="0" smtClean="0">
              <a:latin typeface="Arial" panose="020B0604020202020204" pitchFamily="34" charset="0"/>
              <a:cs typeface="Arial" panose="020B0604020202020204" pitchFamily="34" charset="0"/>
            </a:endParaRPr>
          </a:p>
        </p:txBody>
      </p:sp>
      <p:cxnSp>
        <p:nvCxnSpPr>
          <p:cNvPr id="5" name="Straight Connector 4"/>
          <p:cNvCxnSpPr/>
          <p:nvPr/>
        </p:nvCxnSpPr>
        <p:spPr>
          <a:xfrm flipV="1">
            <a:off x="590550" y="1417638"/>
            <a:ext cx="6781800" cy="1"/>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622533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mo2016_powerpoint_standard_v2_dark-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80000" cy="6885000"/>
          </a:xfrm>
          <a:prstGeom prst="rect">
            <a:avLst/>
          </a:prstGeom>
        </p:spPr>
      </p:pic>
      <p:sp>
        <p:nvSpPr>
          <p:cNvPr id="6" name="Title 1"/>
          <p:cNvSpPr txBox="1">
            <a:spLocks/>
          </p:cNvSpPr>
          <p:nvPr/>
        </p:nvSpPr>
        <p:spPr>
          <a:xfrm>
            <a:off x="457200" y="2002370"/>
            <a:ext cx="8229600" cy="184081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800" dirty="0" smtClean="0">
                <a:solidFill>
                  <a:schemeClr val="bg1"/>
                </a:solidFill>
              </a:rPr>
              <a:t>Thank you</a:t>
            </a:r>
          </a:p>
          <a:p>
            <a:r>
              <a:rPr lang="en-US" sz="4800" dirty="0" smtClean="0">
                <a:solidFill>
                  <a:schemeClr val="bg1"/>
                </a:solidFill>
              </a:rPr>
              <a:t>Merci</a:t>
            </a:r>
            <a:endParaRPr lang="en-US" sz="4800" dirty="0">
              <a:solidFill>
                <a:schemeClr val="bg1"/>
              </a:solidFill>
            </a:endParaRPr>
          </a:p>
        </p:txBody>
      </p:sp>
    </p:spTree>
    <p:extLst>
      <p:ext uri="{BB962C8B-B14F-4D97-AF65-F5344CB8AC3E}">
        <p14:creationId xmlns:p14="http://schemas.microsoft.com/office/powerpoint/2010/main" val="3802284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1475" y="1466850"/>
            <a:ext cx="8229600" cy="2419349"/>
          </a:xfrm>
        </p:spPr>
        <p:txBody>
          <a:bodyPr>
            <a:normAutofit fontScale="90000"/>
          </a:bodyPr>
          <a:lstStyle/>
          <a:p>
            <a:pPr algn="l"/>
            <a:r>
              <a:rPr lang="en-US" sz="2000" dirty="0" smtClean="0">
                <a:latin typeface="Arial" panose="020B0604020202020204" pitchFamily="34" charset="0"/>
                <a:cs typeface="Arial" panose="020B0604020202020204" pitchFamily="34" charset="0"/>
              </a:rPr>
              <a:t/>
            </a:r>
            <a:br>
              <a:rPr lang="en-US" sz="2000" dirty="0" smtClean="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a:r>
            <a:br>
              <a:rPr lang="en-US" sz="2000" dirty="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
            </a:r>
            <a:br>
              <a:rPr lang="en-US" sz="2000" dirty="0" smtClean="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a:r>
            <a:br>
              <a:rPr lang="en-US" sz="2000" dirty="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
            </a:r>
            <a:br>
              <a:rPr lang="en-US" sz="2000" dirty="0" smtClean="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a:r>
            <a:br>
              <a:rPr lang="en-US" sz="2000" dirty="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Acronyms used in this presentation:</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CCG – Canadian Coast Guard</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CIS – Canadian Ice Service</a:t>
            </a:r>
            <a:br>
              <a:rPr lang="en-US" sz="2000" dirty="0" smtClean="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DMI – Danish Meteorological </a:t>
            </a:r>
            <a:r>
              <a:rPr lang="en-US" sz="2000" dirty="0" smtClean="0">
                <a:latin typeface="Arial" panose="020B0604020202020204" pitchFamily="34" charset="0"/>
                <a:cs typeface="Arial" panose="020B0604020202020204" pitchFamily="34" charset="0"/>
              </a:rPr>
              <a:t>Service</a:t>
            </a:r>
            <a:br>
              <a:rPr lang="en-US" sz="2000" dirty="0" smtClean="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ECCC – Environment &amp; Climate Change </a:t>
            </a:r>
            <a:r>
              <a:rPr lang="en-US" sz="2000" dirty="0" smtClean="0">
                <a:latin typeface="Arial" panose="020B0604020202020204" pitchFamily="34" charset="0"/>
                <a:cs typeface="Arial" panose="020B0604020202020204" pitchFamily="34" charset="0"/>
              </a:rPr>
              <a:t>Canada</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egc – enhanced group call</a:t>
            </a:r>
            <a:br>
              <a:rPr lang="en-US" sz="2000" dirty="0" smtClean="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GTS – Global Telecommunications </a:t>
            </a:r>
            <a:r>
              <a:rPr lang="en-US" sz="2000" dirty="0" smtClean="0">
                <a:latin typeface="Arial" panose="020B0604020202020204" pitchFamily="34" charset="0"/>
                <a:cs typeface="Arial" panose="020B0604020202020204" pitchFamily="34" charset="0"/>
              </a:rPr>
              <a:t>System</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MSC – Meteorological Service of Canada</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NWS – National Weather Service</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sat-c – Inmarsat-C</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
            </a:r>
            <a:br>
              <a:rPr lang="en-US" sz="2000" dirty="0" smtClean="0">
                <a:latin typeface="Arial" panose="020B0604020202020204" pitchFamily="34" charset="0"/>
                <a:cs typeface="Arial" panose="020B0604020202020204" pitchFamily="34" charset="0"/>
              </a:rPr>
            </a:br>
            <a:r>
              <a:rPr lang="en-US" sz="2400" dirty="0" smtClean="0"/>
              <a:t/>
            </a:r>
            <a:br>
              <a:rPr lang="en-US" sz="2400" dirty="0" smtClean="0"/>
            </a:br>
            <a:r>
              <a:rPr lang="en-US" sz="2400" dirty="0" smtClean="0"/>
              <a:t/>
            </a:r>
            <a:br>
              <a:rPr lang="en-US" sz="2400" dirty="0" smtClean="0"/>
            </a:br>
            <a:endParaRPr lang="en-US" sz="2400" dirty="0"/>
          </a:p>
        </p:txBody>
      </p:sp>
    </p:spTree>
    <p:extLst>
      <p:ext uri="{BB962C8B-B14F-4D97-AF65-F5344CB8AC3E}">
        <p14:creationId xmlns:p14="http://schemas.microsoft.com/office/powerpoint/2010/main" val="26009130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5"/>
          <p:cNvSpPr>
            <a:spLocks noChangeArrowheads="1"/>
          </p:cNvSpPr>
          <p:nvPr/>
        </p:nvSpPr>
        <p:spPr bwMode="auto">
          <a:xfrm>
            <a:off x="904875" y="1849438"/>
            <a:ext cx="7105650" cy="4912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rgbClr val="FF0000"/>
              </a:buClr>
              <a:buSzPct val="120000"/>
              <a:buChar char="•"/>
              <a:defRPr kumimoji="1" sz="2400">
                <a:solidFill>
                  <a:schemeClr val="tx1"/>
                </a:solidFill>
                <a:latin typeface="Arial" charset="0"/>
                <a:ea typeface="Arial Unicode MS" pitchFamily="34" charset="-128"/>
                <a:cs typeface="Arial Unicode MS" pitchFamily="34" charset="-128"/>
              </a:defRPr>
            </a:lvl1pPr>
            <a:lvl2pPr marL="742950" indent="-285750" eaLnBrk="0" hangingPunct="0">
              <a:spcBef>
                <a:spcPct val="20000"/>
              </a:spcBef>
              <a:buClr>
                <a:srgbClr val="3A601B"/>
              </a:buClr>
              <a:buFont typeface="Arial" charset="0"/>
              <a:buChar char="–"/>
              <a:defRPr kumimoji="1" sz="2000">
                <a:solidFill>
                  <a:schemeClr val="tx1"/>
                </a:solidFill>
                <a:latin typeface="Arial" charset="0"/>
                <a:ea typeface="Arial Unicode MS" pitchFamily="34" charset="-128"/>
                <a:cs typeface="Arial Unicode MS" pitchFamily="34" charset="-128"/>
              </a:defRPr>
            </a:lvl2pPr>
            <a:lvl3pPr marL="1143000" indent="-228600" eaLnBrk="0" hangingPunct="0">
              <a:spcBef>
                <a:spcPct val="20000"/>
              </a:spcBef>
              <a:buClr>
                <a:srgbClr val="C8A200"/>
              </a:buClr>
              <a:buFont typeface="Arial" charset="0"/>
              <a:buChar char="▪"/>
              <a:defRPr kumimoji="1" sz="2400">
                <a:solidFill>
                  <a:schemeClr val="tx1"/>
                </a:solidFill>
                <a:latin typeface="Arial" charset="0"/>
                <a:ea typeface="Arial Unicode MS" pitchFamily="34" charset="-128"/>
                <a:cs typeface="Arial Unicode MS" pitchFamily="34" charset="-128"/>
              </a:defRPr>
            </a:lvl3pPr>
            <a:lvl4pPr marL="1600200" indent="-228600" eaLnBrk="0" hangingPunct="0">
              <a:spcBef>
                <a:spcPct val="20000"/>
              </a:spcBef>
              <a:buChar char="–"/>
              <a:defRPr kumimoji="1" sz="1600">
                <a:solidFill>
                  <a:schemeClr val="tx1"/>
                </a:solidFill>
                <a:latin typeface="Arial" charset="0"/>
                <a:ea typeface="Arial Unicode MS" pitchFamily="34" charset="-128"/>
                <a:cs typeface="Arial Unicode MS" pitchFamily="34" charset="-128"/>
              </a:defRPr>
            </a:lvl4pPr>
            <a:lvl5pPr marL="2057400" indent="-228600" eaLnBrk="0" hangingPunct="0">
              <a:spcBef>
                <a:spcPct val="20000"/>
              </a:spcBef>
              <a:buChar char="»"/>
              <a:defRPr kumimoji="1" sz="1400">
                <a:solidFill>
                  <a:schemeClr val="tx1"/>
                </a:solidFill>
                <a:latin typeface="Arial" charset="0"/>
                <a:ea typeface="Arial Unicode MS" pitchFamily="34" charset="-128"/>
                <a:cs typeface="Arial Unicode MS" pitchFamily="34" charset="-128"/>
              </a:defRPr>
            </a:lvl5pPr>
            <a:lvl6pPr marL="2514600" indent="-228600" eaLnBrk="0" fontAlgn="base" hangingPunct="0">
              <a:spcBef>
                <a:spcPct val="20000"/>
              </a:spcBef>
              <a:spcAft>
                <a:spcPct val="0"/>
              </a:spcAft>
              <a:buChar char="»"/>
              <a:defRPr kumimoji="1" sz="1400">
                <a:solidFill>
                  <a:schemeClr val="tx1"/>
                </a:solidFill>
                <a:latin typeface="Arial" charset="0"/>
                <a:ea typeface="Arial Unicode MS" pitchFamily="34" charset="-128"/>
                <a:cs typeface="Arial Unicode MS" pitchFamily="34" charset="-128"/>
              </a:defRPr>
            </a:lvl6pPr>
            <a:lvl7pPr marL="2971800" indent="-228600" eaLnBrk="0" fontAlgn="base" hangingPunct="0">
              <a:spcBef>
                <a:spcPct val="20000"/>
              </a:spcBef>
              <a:spcAft>
                <a:spcPct val="0"/>
              </a:spcAft>
              <a:buChar char="»"/>
              <a:defRPr kumimoji="1" sz="1400">
                <a:solidFill>
                  <a:schemeClr val="tx1"/>
                </a:solidFill>
                <a:latin typeface="Arial" charset="0"/>
                <a:ea typeface="Arial Unicode MS" pitchFamily="34" charset="-128"/>
                <a:cs typeface="Arial Unicode MS" pitchFamily="34" charset="-128"/>
              </a:defRPr>
            </a:lvl7pPr>
            <a:lvl8pPr marL="3429000" indent="-228600" eaLnBrk="0" fontAlgn="base" hangingPunct="0">
              <a:spcBef>
                <a:spcPct val="20000"/>
              </a:spcBef>
              <a:spcAft>
                <a:spcPct val="0"/>
              </a:spcAft>
              <a:buChar char="»"/>
              <a:defRPr kumimoji="1" sz="1400">
                <a:solidFill>
                  <a:schemeClr val="tx1"/>
                </a:solidFill>
                <a:latin typeface="Arial" charset="0"/>
                <a:ea typeface="Arial Unicode MS" pitchFamily="34" charset="-128"/>
                <a:cs typeface="Arial Unicode MS" pitchFamily="34" charset="-128"/>
              </a:defRPr>
            </a:lvl8pPr>
            <a:lvl9pPr marL="3886200" indent="-228600" eaLnBrk="0" fontAlgn="base" hangingPunct="0">
              <a:spcBef>
                <a:spcPct val="20000"/>
              </a:spcBef>
              <a:spcAft>
                <a:spcPct val="0"/>
              </a:spcAft>
              <a:buChar char="»"/>
              <a:defRPr kumimoji="1" sz="1400">
                <a:solidFill>
                  <a:schemeClr val="tx1"/>
                </a:solidFill>
                <a:latin typeface="Arial" charset="0"/>
                <a:ea typeface="Arial Unicode MS" pitchFamily="34" charset="-128"/>
                <a:cs typeface="Arial Unicode MS" pitchFamily="34" charset="-128"/>
              </a:defRPr>
            </a:lvl9pPr>
          </a:lstStyle>
          <a:p>
            <a:pPr marL="342900" indent="-342900" eaLnBrk="1" hangingPunct="1">
              <a:buClrTx/>
              <a:buSzTx/>
              <a:buFont typeface="Arial"/>
              <a:buChar char="•"/>
            </a:pPr>
            <a:r>
              <a:rPr kumimoji="0" lang="en-CA" altLang="en-US" sz="1800" dirty="0" smtClean="0"/>
              <a:t>Additionally, ECCC has formal agreements with both the U.S. National Weather Service (NWS) &amp; the Danish Meteorological Service (DMI) to act as Preparation Services for U.S. waters within METAREA XVII &amp; Greenlandic waters within </a:t>
            </a:r>
            <a:br>
              <a:rPr kumimoji="0" lang="en-CA" altLang="en-US" sz="1800" dirty="0" smtClean="0"/>
            </a:br>
            <a:r>
              <a:rPr kumimoji="0" lang="en-CA" altLang="en-US" sz="1800" dirty="0" smtClean="0"/>
              <a:t>METAREA XVIII.</a:t>
            </a:r>
            <a:br>
              <a:rPr kumimoji="0" lang="en-CA" altLang="en-US" sz="1800" dirty="0" smtClean="0"/>
            </a:br>
            <a:endParaRPr kumimoji="0" lang="en-CA" altLang="en-US" sz="1000" dirty="0" smtClean="0"/>
          </a:p>
          <a:p>
            <a:pPr marL="342900" indent="-342900" eaLnBrk="1" hangingPunct="1">
              <a:buClrTx/>
              <a:buSzTx/>
              <a:buFont typeface="Arial"/>
              <a:buChar char="•"/>
            </a:pPr>
            <a:r>
              <a:rPr kumimoji="0" lang="en-CA" altLang="en-US" sz="1800" dirty="0" smtClean="0"/>
              <a:t>As such, as well as promulgating </a:t>
            </a:r>
            <a:r>
              <a:rPr kumimoji="0" lang="en-CA" altLang="en-US" sz="1800" dirty="0"/>
              <a:t>ECCC forecast products to its assigned METAREAs, ECCC </a:t>
            </a:r>
            <a:r>
              <a:rPr kumimoji="0" lang="en-CA" altLang="en-US" sz="1800" dirty="0" smtClean="0"/>
              <a:t>also broadcasts the following </a:t>
            </a:r>
            <a:r>
              <a:rPr kumimoji="0" lang="en-CA" altLang="en-US" sz="1800" dirty="0"/>
              <a:t>international forecast products </a:t>
            </a:r>
            <a:r>
              <a:rPr kumimoji="0" lang="en-CA" altLang="en-US" sz="1800" dirty="0" smtClean="0"/>
              <a:t>via Inmarsat-C (sat-c)…</a:t>
            </a:r>
            <a:r>
              <a:rPr kumimoji="0" lang="en-CA" altLang="en-US" sz="1800" dirty="0"/>
              <a:t/>
            </a:r>
            <a:br>
              <a:rPr kumimoji="0" lang="en-CA" altLang="en-US" sz="1800" dirty="0"/>
            </a:br>
            <a:endParaRPr kumimoji="0" lang="en-CA" altLang="en-US" sz="1000" dirty="0" smtClean="0"/>
          </a:p>
          <a:p>
            <a:pPr lvl="1" eaLnBrk="1" hangingPunct="1">
              <a:buClrTx/>
              <a:buFont typeface="Arial"/>
              <a:buChar char="–"/>
            </a:pPr>
            <a:r>
              <a:rPr kumimoji="0" lang="en-CA" altLang="en-US" sz="1600" dirty="0" smtClean="0"/>
              <a:t>For U.S. waters within METAREA XVII: </a:t>
            </a:r>
            <a:br>
              <a:rPr kumimoji="0" lang="en-CA" altLang="en-US" sz="1600" dirty="0" smtClean="0"/>
            </a:br>
            <a:r>
              <a:rPr kumimoji="0" lang="en-CA" altLang="en-US" sz="1600" dirty="0" smtClean="0"/>
              <a:t>FZAK61 PAFG – forecasts for Arctic Alaskan coastal waters;</a:t>
            </a:r>
            <a:br>
              <a:rPr kumimoji="0" lang="en-CA" altLang="en-US" sz="1600" dirty="0" smtClean="0"/>
            </a:br>
            <a:r>
              <a:rPr kumimoji="0" lang="en-CA" altLang="en-US" sz="1600" dirty="0" smtClean="0"/>
              <a:t>FZAK69 PAFG – forecasts for Arctic Alaskan offshore waters.</a:t>
            </a:r>
          </a:p>
          <a:p>
            <a:pPr lvl="1" eaLnBrk="1" hangingPunct="1">
              <a:buClrTx/>
              <a:buFont typeface="Arial"/>
              <a:buChar char="–"/>
            </a:pPr>
            <a:endParaRPr kumimoji="0" lang="en-CA" altLang="en-US" sz="1600" dirty="0"/>
          </a:p>
          <a:p>
            <a:pPr lvl="1" eaLnBrk="1" hangingPunct="1">
              <a:buClrTx/>
              <a:buFont typeface="Arial"/>
              <a:buChar char="–"/>
            </a:pPr>
            <a:r>
              <a:rPr kumimoji="0" lang="en-CA" altLang="en-US" sz="1600" dirty="0" smtClean="0"/>
              <a:t>For </a:t>
            </a:r>
            <a:r>
              <a:rPr kumimoji="0" lang="en-CA" altLang="en-US" sz="1600" dirty="0"/>
              <a:t>Greenlandic waters within METAREA XVIII </a:t>
            </a:r>
            <a:r>
              <a:rPr kumimoji="0" lang="en-CA" altLang="en-US" sz="1600" dirty="0" smtClean="0"/>
              <a:t>:</a:t>
            </a:r>
            <a:br>
              <a:rPr kumimoji="0" lang="en-CA" altLang="en-US" sz="1600" dirty="0" smtClean="0"/>
            </a:br>
            <a:r>
              <a:rPr kumimoji="0" lang="en-CA" altLang="en-US" sz="1600" dirty="0" smtClean="0"/>
              <a:t>FBDN51 </a:t>
            </a:r>
            <a:r>
              <a:rPr kumimoji="0" lang="en-CA" altLang="en-US" sz="1600" dirty="0"/>
              <a:t>EKMI – warnings for Greenlandic waters. </a:t>
            </a:r>
          </a:p>
          <a:p>
            <a:pPr eaLnBrk="1" hangingPunct="1">
              <a:spcBef>
                <a:spcPct val="0"/>
              </a:spcBef>
              <a:buClrTx/>
              <a:buSzTx/>
              <a:buFontTx/>
              <a:buNone/>
              <a:defRPr/>
            </a:pPr>
            <a:r>
              <a:rPr kumimoji="0" lang="en-CA" altLang="en-US" sz="2000" dirty="0" smtClean="0"/>
              <a:t/>
            </a:r>
            <a:br>
              <a:rPr kumimoji="0" lang="en-CA" altLang="en-US" sz="2000" dirty="0" smtClean="0"/>
            </a:br>
            <a:endParaRPr kumimoji="0" lang="en-CA" altLang="en-US" sz="2000" i="1" dirty="0" smtClean="0"/>
          </a:p>
        </p:txBody>
      </p:sp>
      <p:sp>
        <p:nvSpPr>
          <p:cNvPr id="5" name="Title 3"/>
          <p:cNvSpPr txBox="1">
            <a:spLocks/>
          </p:cNvSpPr>
          <p:nvPr/>
        </p:nvSpPr>
        <p:spPr>
          <a:xfrm>
            <a:off x="904875" y="563563"/>
            <a:ext cx="7200899"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400" b="1" dirty="0" smtClean="0">
                <a:latin typeface="Arial" panose="020B0604020202020204" pitchFamily="34" charset="0"/>
                <a:cs typeface="Arial" panose="020B0604020202020204" pitchFamily="34" charset="0"/>
              </a:rPr>
              <a:t>METAREAs XVII/XVIII/northwestern IV: </a:t>
            </a:r>
            <a:br>
              <a:rPr lang="en-US" sz="2400" b="1" dirty="0" smtClean="0">
                <a:latin typeface="Arial" panose="020B0604020202020204" pitchFamily="34" charset="0"/>
                <a:cs typeface="Arial" panose="020B0604020202020204" pitchFamily="34" charset="0"/>
              </a:rPr>
            </a:br>
            <a:r>
              <a:rPr lang="en-US" sz="2400" b="1" dirty="0" smtClean="0">
                <a:latin typeface="Arial" panose="020B0604020202020204" pitchFamily="34" charset="0"/>
                <a:cs typeface="Arial" panose="020B0604020202020204" pitchFamily="34" charset="0"/>
              </a:rPr>
              <a:t>Forecast service overview</a:t>
            </a:r>
            <a:endParaRPr lang="en-US" sz="2400" b="1" dirty="0">
              <a:latin typeface="Arial" panose="020B0604020202020204" pitchFamily="34" charset="0"/>
              <a:cs typeface="Arial" panose="020B0604020202020204" pitchFamily="34" charset="0"/>
            </a:endParaRPr>
          </a:p>
        </p:txBody>
      </p:sp>
      <p:cxnSp>
        <p:nvCxnSpPr>
          <p:cNvPr id="6" name="Straight Connector 5"/>
          <p:cNvCxnSpPr/>
          <p:nvPr/>
        </p:nvCxnSpPr>
        <p:spPr>
          <a:xfrm flipV="1">
            <a:off x="904875" y="1589088"/>
            <a:ext cx="6781800" cy="1"/>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821897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60338"/>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New service-related activities for </a:t>
            </a:r>
            <a:br>
              <a:rPr lang="en-US" sz="2400" b="1" dirty="0" smtClean="0">
                <a:latin typeface="Arial" panose="020B0604020202020204" pitchFamily="34" charset="0"/>
                <a:cs typeface="Arial" panose="020B0604020202020204" pitchFamily="34" charset="0"/>
              </a:rPr>
            </a:br>
            <a:r>
              <a:rPr lang="en-US" sz="2400" b="1" dirty="0" smtClean="0">
                <a:latin typeface="Arial" panose="020B0604020202020204" pitchFamily="34" charset="0"/>
                <a:cs typeface="Arial" panose="020B0604020202020204" pitchFamily="34" charset="0"/>
              </a:rPr>
              <a:t>2018 northern &amp; Arctic shipping season</a:t>
            </a:r>
            <a:endParaRPr lang="en-US" sz="2400" b="1" dirty="0">
              <a:latin typeface="Arial" panose="020B0604020202020204" pitchFamily="34" charset="0"/>
              <a:cs typeface="Arial" panose="020B0604020202020204" pitchFamily="34" charset="0"/>
            </a:endParaRPr>
          </a:p>
        </p:txBody>
      </p:sp>
      <p:sp>
        <p:nvSpPr>
          <p:cNvPr id="5" name="Content Placeholder 4"/>
          <p:cNvSpPr>
            <a:spLocks noGrp="1"/>
          </p:cNvSpPr>
          <p:nvPr>
            <p:ph idx="1"/>
          </p:nvPr>
        </p:nvSpPr>
        <p:spPr>
          <a:xfrm>
            <a:off x="457200" y="1428750"/>
            <a:ext cx="8229600" cy="4525963"/>
          </a:xfrm>
        </p:spPr>
        <p:txBody>
          <a:bodyPr>
            <a:normAutofit lnSpcReduction="10000"/>
          </a:bodyPr>
          <a:lstStyle/>
          <a:p>
            <a:r>
              <a:rPr lang="en-US" sz="1800" dirty="0" smtClean="0">
                <a:latin typeface="Arial" panose="020B0604020202020204" pitchFamily="34" charset="0"/>
                <a:cs typeface="Arial" panose="020B0604020202020204" pitchFamily="34" charset="0"/>
              </a:rPr>
              <a:t>Removed urgency flags SECURITE &amp; PAN </a:t>
            </a:r>
            <a:r>
              <a:rPr lang="en-US" sz="1800" dirty="0" err="1" smtClean="0">
                <a:latin typeface="Arial" panose="020B0604020202020204" pitchFamily="34" charset="0"/>
                <a:cs typeface="Arial" panose="020B0604020202020204" pitchFamily="34" charset="0"/>
              </a:rPr>
              <a:t>PAN</a:t>
            </a:r>
            <a:r>
              <a:rPr lang="en-US" sz="1800" dirty="0" smtClean="0">
                <a:latin typeface="Arial" panose="020B0604020202020204" pitchFamily="34" charset="0"/>
                <a:cs typeface="Arial" panose="020B0604020202020204" pitchFamily="34" charset="0"/>
              </a:rPr>
              <a:t> from certain METAREA bulletins as per recommendation of the WWMIWS/ETMSS Chair…</a:t>
            </a:r>
            <a:r>
              <a:rPr lang="en-US" sz="2000" dirty="0" smtClean="0">
                <a:latin typeface="Arial" panose="020B0604020202020204" pitchFamily="34" charset="0"/>
                <a:cs typeface="Arial" panose="020B0604020202020204" pitchFamily="34" charset="0"/>
              </a:rPr>
              <a:t/>
            </a:r>
            <a:br>
              <a:rPr lang="en-US" sz="2000" dirty="0" smtClean="0">
                <a:latin typeface="Arial" panose="020B0604020202020204" pitchFamily="34" charset="0"/>
                <a:cs typeface="Arial" panose="020B0604020202020204" pitchFamily="34" charset="0"/>
              </a:rPr>
            </a:br>
            <a:endParaRPr lang="en-US" sz="2000" dirty="0" smtClean="0">
              <a:latin typeface="Arial" panose="020B0604020202020204" pitchFamily="34" charset="0"/>
              <a:cs typeface="Arial" panose="020B0604020202020204" pitchFamily="34" charset="0"/>
            </a:endParaRPr>
          </a:p>
          <a:p>
            <a:pPr lvl="1"/>
            <a:r>
              <a:rPr lang="en-US" sz="1600" dirty="0" smtClean="0">
                <a:latin typeface="Arial" panose="020B0604020202020204" pitchFamily="34" charset="0"/>
                <a:cs typeface="Arial" panose="020B0604020202020204" pitchFamily="34" charset="0"/>
              </a:rPr>
              <a:t>SECURITE flag – no longer invoked in METAREA bulletins broadcast via sat-c since egc message priority C</a:t>
            </a:r>
            <a:r>
              <a:rPr lang="en-US" sz="1600" baseline="-25000" dirty="0" smtClean="0">
                <a:latin typeface="Arial" panose="020B0604020202020204" pitchFamily="34" charset="0"/>
                <a:cs typeface="Arial" panose="020B0604020202020204" pitchFamily="34" charset="0"/>
              </a:rPr>
              <a:t>1</a:t>
            </a:r>
            <a:r>
              <a:rPr lang="en-US" sz="1600" dirty="0" smtClean="0">
                <a:latin typeface="Arial" panose="020B0604020202020204" pitchFamily="34" charset="0"/>
                <a:cs typeface="Arial" panose="020B0604020202020204" pitchFamily="34" charset="0"/>
              </a:rPr>
              <a:t> = “1” intrinsically labels such bulletins with “safety” priority, however…</a:t>
            </a:r>
            <a:br>
              <a:rPr lang="en-US" sz="1600" dirty="0" smtClean="0">
                <a:latin typeface="Arial" panose="020B0604020202020204" pitchFamily="34" charset="0"/>
                <a:cs typeface="Arial" panose="020B0604020202020204" pitchFamily="34" charset="0"/>
              </a:rPr>
            </a:br>
            <a:endParaRPr lang="en-US" sz="1600" dirty="0" smtClean="0">
              <a:latin typeface="Arial" panose="020B0604020202020204" pitchFamily="34" charset="0"/>
              <a:cs typeface="Arial" panose="020B0604020202020204" pitchFamily="34" charset="0"/>
            </a:endParaRPr>
          </a:p>
          <a:p>
            <a:pPr lvl="1"/>
            <a:r>
              <a:rPr lang="en-US" sz="1600" dirty="0" smtClean="0">
                <a:latin typeface="Arial" panose="020B0604020202020204" pitchFamily="34" charset="0"/>
                <a:cs typeface="Arial" panose="020B0604020202020204" pitchFamily="34" charset="0"/>
              </a:rPr>
              <a:t>… SERCURITE flag was retained in bulletins broadcast via HF telex as this medium does not have sat-c’s  egc message priority functionality;</a:t>
            </a:r>
            <a:br>
              <a:rPr lang="en-US" sz="1600" dirty="0" smtClean="0">
                <a:latin typeface="Arial" panose="020B0604020202020204" pitchFamily="34" charset="0"/>
                <a:cs typeface="Arial" panose="020B0604020202020204" pitchFamily="34" charset="0"/>
              </a:rPr>
            </a:br>
            <a:endParaRPr lang="en-US" sz="1600" dirty="0" smtClean="0">
              <a:latin typeface="Arial" panose="020B0604020202020204" pitchFamily="34" charset="0"/>
              <a:cs typeface="Arial" panose="020B0604020202020204" pitchFamily="34" charset="0"/>
            </a:endParaRPr>
          </a:p>
          <a:p>
            <a:pPr lvl="1"/>
            <a:r>
              <a:rPr lang="en-US" sz="1600" dirty="0" smtClean="0">
                <a:latin typeface="Arial" panose="020B0604020202020204" pitchFamily="34" charset="0"/>
                <a:cs typeface="Arial" panose="020B0604020202020204" pitchFamily="34" charset="0"/>
              </a:rPr>
              <a:t>PAN </a:t>
            </a:r>
            <a:r>
              <a:rPr lang="en-US" sz="1600" dirty="0" err="1" smtClean="0">
                <a:latin typeface="Arial" panose="020B0604020202020204" pitchFamily="34" charset="0"/>
                <a:cs typeface="Arial" panose="020B0604020202020204" pitchFamily="34" charset="0"/>
              </a:rPr>
              <a:t>PAN</a:t>
            </a:r>
            <a:r>
              <a:rPr lang="en-US" sz="1600" dirty="0" smtClean="0">
                <a:latin typeface="Arial" panose="020B0604020202020204" pitchFamily="34" charset="0"/>
                <a:cs typeface="Arial" panose="020B0604020202020204" pitchFamily="34" charset="0"/>
              </a:rPr>
              <a:t> flag – no longer invoked in any METAREA bulletins.. again</a:t>
            </a:r>
            <a:r>
              <a:rPr lang="en-US" sz="1600" dirty="0">
                <a:latin typeface="Arial" panose="020B0604020202020204" pitchFamily="34" charset="0"/>
                <a:cs typeface="Arial" panose="020B0604020202020204" pitchFamily="34" charset="0"/>
              </a:rPr>
              <a:t>, egc message priority C</a:t>
            </a:r>
            <a:r>
              <a:rPr lang="en-US" sz="1600" baseline="-25000" dirty="0">
                <a:latin typeface="Arial" panose="020B0604020202020204" pitchFamily="34" charset="0"/>
                <a:cs typeface="Arial" panose="020B0604020202020204" pitchFamily="34" charset="0"/>
              </a:rPr>
              <a:t>1</a:t>
            </a:r>
            <a:r>
              <a:rPr lang="en-US" sz="1600" dirty="0">
                <a:latin typeface="Arial" panose="020B0604020202020204" pitchFamily="34" charset="0"/>
                <a:cs typeface="Arial" panose="020B0604020202020204" pitchFamily="34" charset="0"/>
              </a:rPr>
              <a:t> = </a:t>
            </a:r>
            <a:r>
              <a:rPr lang="en-US" sz="1600" dirty="0" smtClean="0">
                <a:latin typeface="Arial" panose="020B0604020202020204" pitchFamily="34" charset="0"/>
                <a:cs typeface="Arial" panose="020B0604020202020204" pitchFamily="34" charset="0"/>
              </a:rPr>
              <a:t>“2” </a:t>
            </a:r>
            <a:r>
              <a:rPr lang="en-US" sz="1600" dirty="0">
                <a:latin typeface="Arial" panose="020B0604020202020204" pitchFamily="34" charset="0"/>
                <a:cs typeface="Arial" panose="020B0604020202020204" pitchFamily="34" charset="0"/>
              </a:rPr>
              <a:t>intrinsically labels such bulletins </a:t>
            </a:r>
            <a:r>
              <a:rPr lang="en-US" sz="1600" dirty="0" smtClean="0">
                <a:latin typeface="Arial" panose="020B0604020202020204" pitchFamily="34" charset="0"/>
                <a:cs typeface="Arial" panose="020B0604020202020204" pitchFamily="34" charset="0"/>
              </a:rPr>
              <a:t>as “urgent” priority (i.e. hurricane- force wind warning).</a:t>
            </a:r>
          </a:p>
          <a:p>
            <a:pPr lvl="1"/>
            <a:endParaRPr lang="en-US" sz="1600" dirty="0">
              <a:latin typeface="Arial" panose="020B0604020202020204" pitchFamily="34" charset="0"/>
              <a:cs typeface="Arial" panose="020B0604020202020204" pitchFamily="34" charset="0"/>
            </a:endParaRPr>
          </a:p>
          <a:p>
            <a:r>
              <a:rPr lang="en-US" sz="1800" dirty="0" smtClean="0">
                <a:latin typeface="Arial" panose="020B0604020202020204" pitchFamily="34" charset="0"/>
                <a:cs typeface="Arial" panose="020B0604020202020204" pitchFamily="34" charset="0"/>
              </a:rPr>
              <a:t>As part of sat-c migration initiative, also used the opportunity to </a:t>
            </a:r>
            <a:br>
              <a:rPr lang="en-US" sz="1800" dirty="0" smtClean="0">
                <a:latin typeface="Arial" panose="020B0604020202020204" pitchFamily="34" charset="0"/>
                <a:cs typeface="Arial" panose="020B0604020202020204" pitchFamily="34" charset="0"/>
              </a:rPr>
            </a:br>
            <a:r>
              <a:rPr lang="en-US" sz="1800" dirty="0" smtClean="0">
                <a:latin typeface="Arial" panose="020B0604020202020204" pitchFamily="34" charset="0"/>
                <a:cs typeface="Arial" panose="020B0604020202020204" pitchFamily="34" charset="0"/>
              </a:rPr>
              <a:t>“fine-tune” egc </a:t>
            </a:r>
            <a:r>
              <a:rPr lang="en-US" sz="1800" dirty="0">
                <a:latin typeface="Arial" panose="020B0604020202020204" pitchFamily="34" charset="0"/>
                <a:cs typeface="Arial" panose="020B0604020202020204" pitchFamily="34" charset="0"/>
              </a:rPr>
              <a:t>address code C</a:t>
            </a:r>
            <a:r>
              <a:rPr lang="en-US" sz="1800" baseline="-25000" dirty="0">
                <a:latin typeface="Arial" panose="020B0604020202020204" pitchFamily="34" charset="0"/>
                <a:cs typeface="Arial" panose="020B0604020202020204" pitchFamily="34" charset="0"/>
              </a:rPr>
              <a:t>3</a:t>
            </a:r>
            <a:r>
              <a:rPr lang="en-US" sz="1800" dirty="0">
                <a:latin typeface="Arial" panose="020B0604020202020204" pitchFamily="34" charset="0"/>
                <a:cs typeface="Arial" panose="020B0604020202020204" pitchFamily="34" charset="0"/>
              </a:rPr>
              <a:t> </a:t>
            </a:r>
            <a:r>
              <a:rPr lang="en-US" sz="1800" dirty="0" smtClean="0">
                <a:latin typeface="Arial" panose="020B0604020202020204" pitchFamily="34" charset="0"/>
                <a:cs typeface="Arial" panose="020B0604020202020204" pitchFamily="34" charset="0"/>
              </a:rPr>
              <a:t>in order to </a:t>
            </a:r>
            <a:r>
              <a:rPr lang="en-US" sz="1800" dirty="0">
                <a:latin typeface="Arial" panose="020B0604020202020204" pitchFamily="34" charset="0"/>
                <a:cs typeface="Arial" panose="020B0604020202020204" pitchFamily="34" charset="0"/>
              </a:rPr>
              <a:t>reduce </a:t>
            </a:r>
            <a:r>
              <a:rPr lang="en-US" sz="1800" dirty="0" smtClean="0">
                <a:latin typeface="Arial" panose="020B0604020202020204" pitchFamily="34" charset="0"/>
                <a:cs typeface="Arial" panose="020B0604020202020204" pitchFamily="34" charset="0"/>
              </a:rPr>
              <a:t>excessive </a:t>
            </a:r>
            <a:r>
              <a:rPr lang="en-US" sz="1800" dirty="0">
                <a:latin typeface="Arial" panose="020B0604020202020204" pitchFamily="34" charset="0"/>
                <a:cs typeface="Arial" panose="020B0604020202020204" pitchFamily="34" charset="0"/>
              </a:rPr>
              <a:t>broadcast overlap within METAREAs. </a:t>
            </a:r>
            <a:endParaRPr lang="en-US" sz="1800" dirty="0" smtClean="0">
              <a:latin typeface="Arial" panose="020B0604020202020204" pitchFamily="34" charset="0"/>
              <a:cs typeface="Arial" panose="020B0604020202020204" pitchFamily="34" charset="0"/>
            </a:endParaRPr>
          </a:p>
        </p:txBody>
      </p:sp>
      <p:cxnSp>
        <p:nvCxnSpPr>
          <p:cNvPr id="7" name="Straight Connector 6"/>
          <p:cNvCxnSpPr/>
          <p:nvPr/>
        </p:nvCxnSpPr>
        <p:spPr>
          <a:xfrm flipV="1">
            <a:off x="590550" y="1303338"/>
            <a:ext cx="6781800" cy="1"/>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349413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23875" y="160338"/>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New service-related activities for </a:t>
            </a:r>
            <a:br>
              <a:rPr lang="en-US" sz="2400" b="1" dirty="0" smtClean="0">
                <a:latin typeface="Arial" panose="020B0604020202020204" pitchFamily="34" charset="0"/>
                <a:cs typeface="Arial" panose="020B0604020202020204" pitchFamily="34" charset="0"/>
              </a:rPr>
            </a:br>
            <a:r>
              <a:rPr lang="en-US" sz="2400" b="1" dirty="0" smtClean="0">
                <a:latin typeface="Arial" panose="020B0604020202020204" pitchFamily="34" charset="0"/>
                <a:cs typeface="Arial" panose="020B0604020202020204" pitchFamily="34" charset="0"/>
              </a:rPr>
              <a:t>2018 northern &amp; Arctic shipping season</a:t>
            </a:r>
            <a:endParaRPr lang="en-US" sz="2400" b="1" dirty="0">
              <a:latin typeface="Arial" panose="020B0604020202020204" pitchFamily="34" charset="0"/>
              <a:cs typeface="Arial" panose="020B0604020202020204" pitchFamily="34" charset="0"/>
            </a:endParaRPr>
          </a:p>
        </p:txBody>
      </p:sp>
      <p:sp>
        <p:nvSpPr>
          <p:cNvPr id="5" name="Content Placeholder 4"/>
          <p:cNvSpPr>
            <a:spLocks noGrp="1"/>
          </p:cNvSpPr>
          <p:nvPr>
            <p:ph idx="1"/>
          </p:nvPr>
        </p:nvSpPr>
        <p:spPr>
          <a:xfrm>
            <a:off x="457200" y="1285875"/>
            <a:ext cx="8229600" cy="5019675"/>
          </a:xfrm>
        </p:spPr>
        <p:txBody>
          <a:bodyPr>
            <a:normAutofit/>
          </a:bodyPr>
          <a:lstStyle/>
          <a:p>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The modifications to address code C</a:t>
            </a:r>
            <a:r>
              <a:rPr lang="en-US" sz="2000" baseline="-25000" dirty="0" smtClean="0">
                <a:latin typeface="Arial" panose="020B0604020202020204" pitchFamily="34" charset="0"/>
                <a:cs typeface="Arial" panose="020B0604020202020204" pitchFamily="34" charset="0"/>
              </a:rPr>
              <a:t>3</a:t>
            </a:r>
            <a:r>
              <a:rPr lang="en-US" sz="2000" dirty="0" smtClean="0">
                <a:latin typeface="Arial" panose="020B0604020202020204" pitchFamily="34" charset="0"/>
                <a:cs typeface="Arial" panose="020B0604020202020204" pitchFamily="34" charset="0"/>
              </a:rPr>
              <a:t> raised questions of…</a:t>
            </a:r>
            <a:br>
              <a:rPr lang="en-US" sz="2000" dirty="0" smtClean="0">
                <a:latin typeface="Arial" panose="020B0604020202020204" pitchFamily="34" charset="0"/>
                <a:cs typeface="Arial" panose="020B0604020202020204" pitchFamily="34" charset="0"/>
              </a:rPr>
            </a:br>
            <a:endParaRPr lang="en-US" sz="2000" dirty="0" smtClean="0">
              <a:latin typeface="Arial" panose="020B0604020202020204" pitchFamily="34" charset="0"/>
              <a:cs typeface="Arial" panose="020B0604020202020204" pitchFamily="34" charset="0"/>
            </a:endParaRPr>
          </a:p>
          <a:p>
            <a:pPr lvl="1"/>
            <a:r>
              <a:rPr lang="en-US" sz="1800" dirty="0" smtClean="0">
                <a:latin typeface="Arial" panose="020B0604020202020204" pitchFamily="34" charset="0"/>
                <a:cs typeface="Arial" panose="020B0604020202020204" pitchFamily="34" charset="0"/>
              </a:rPr>
              <a:t>…recommended amount of address overlap between adjacent METAREAs? (</a:t>
            </a:r>
            <a:r>
              <a:rPr lang="en-US" sz="1800" i="1" dirty="0" smtClean="0">
                <a:latin typeface="Arial" panose="020B0604020202020204" pitchFamily="34" charset="0"/>
                <a:cs typeface="Arial" panose="020B0604020202020204" pitchFamily="34" charset="0"/>
              </a:rPr>
              <a:t>Presuming mariners </a:t>
            </a:r>
            <a:r>
              <a:rPr lang="en-US" sz="1800" i="1" dirty="0">
                <a:latin typeface="Arial" panose="020B0604020202020204" pitchFamily="34" charset="0"/>
                <a:cs typeface="Arial" panose="020B0604020202020204" pitchFamily="34" charset="0"/>
              </a:rPr>
              <a:t>would want to start receiving the </a:t>
            </a:r>
            <a:r>
              <a:rPr lang="en-US" sz="1800" i="1" dirty="0" smtClean="0">
                <a:latin typeface="Arial" panose="020B0604020202020204" pitchFamily="34" charset="0"/>
                <a:cs typeface="Arial" panose="020B0604020202020204" pitchFamily="34" charset="0"/>
              </a:rPr>
              <a:t>forecasts </a:t>
            </a:r>
            <a:r>
              <a:rPr lang="en-US" sz="1800" i="1" dirty="0">
                <a:latin typeface="Arial" panose="020B0604020202020204" pitchFamily="34" charset="0"/>
                <a:cs typeface="Arial" panose="020B0604020202020204" pitchFamily="34" charset="0"/>
              </a:rPr>
              <a:t>for </a:t>
            </a:r>
            <a:r>
              <a:rPr lang="en-US" sz="1800" i="1" dirty="0" smtClean="0">
                <a:latin typeface="Arial" panose="020B0604020202020204" pitchFamily="34" charset="0"/>
                <a:cs typeface="Arial" panose="020B0604020202020204" pitchFamily="34" charset="0"/>
              </a:rPr>
              <a:t>adjacent METAREAs prior </a:t>
            </a:r>
            <a:r>
              <a:rPr lang="en-US" sz="1800" i="1" dirty="0">
                <a:latin typeface="Arial" panose="020B0604020202020204" pitchFamily="34" charset="0"/>
                <a:cs typeface="Arial" panose="020B0604020202020204" pitchFamily="34" charset="0"/>
              </a:rPr>
              <a:t>to </a:t>
            </a:r>
            <a:r>
              <a:rPr lang="en-US" sz="1800" i="1" dirty="0" smtClean="0">
                <a:latin typeface="Arial" panose="020B0604020202020204" pitchFamily="34" charset="0"/>
                <a:cs typeface="Arial" panose="020B0604020202020204" pitchFamily="34" charset="0"/>
              </a:rPr>
              <a:t>actually entering an adjacent METAREA</a:t>
            </a:r>
            <a:r>
              <a:rPr lang="en-US" sz="1800" i="1" dirty="0">
                <a:latin typeface="Arial" panose="020B0604020202020204" pitchFamily="34" charset="0"/>
                <a:cs typeface="Arial" panose="020B0604020202020204" pitchFamily="34" charset="0"/>
              </a:rPr>
              <a:t>.)</a:t>
            </a:r>
            <a:r>
              <a:rPr lang="en-US" sz="1800" dirty="0">
                <a:latin typeface="Arial" panose="020B0604020202020204" pitchFamily="34" charset="0"/>
                <a:cs typeface="Arial" panose="020B0604020202020204" pitchFamily="34" charset="0"/>
              </a:rPr>
              <a:t/>
            </a:r>
            <a:br>
              <a:rPr lang="en-US" sz="1800" dirty="0">
                <a:latin typeface="Arial" panose="020B0604020202020204" pitchFamily="34" charset="0"/>
                <a:cs typeface="Arial" panose="020B0604020202020204" pitchFamily="34" charset="0"/>
              </a:rPr>
            </a:br>
            <a:endParaRPr lang="en-US" sz="1800" dirty="0" smtClean="0">
              <a:latin typeface="Arial" panose="020B0604020202020204" pitchFamily="34" charset="0"/>
              <a:cs typeface="Arial" panose="020B0604020202020204" pitchFamily="34" charset="0"/>
            </a:endParaRPr>
          </a:p>
          <a:p>
            <a:pPr lvl="1"/>
            <a:r>
              <a:rPr lang="en-US" sz="1800" dirty="0" smtClean="0">
                <a:latin typeface="Arial" panose="020B0604020202020204" pitchFamily="34" charset="0"/>
                <a:cs typeface="Arial" panose="020B0604020202020204" pitchFamily="34" charset="0"/>
              </a:rPr>
              <a:t>…when/if the new NAV/METAREAs will be assigned pre-defined addresses represented by the two-digit code &amp; recognized by mini-C receivers?  For example, the egc address code C</a:t>
            </a:r>
            <a:r>
              <a:rPr lang="en-US" sz="1800" baseline="-25000" dirty="0" smtClean="0">
                <a:latin typeface="Arial" panose="020B0604020202020204" pitchFamily="34" charset="0"/>
                <a:cs typeface="Arial" panose="020B0604020202020204" pitchFamily="34" charset="0"/>
              </a:rPr>
              <a:t>3</a:t>
            </a:r>
            <a:r>
              <a:rPr lang="en-US" sz="1800" dirty="0" smtClean="0">
                <a:latin typeface="Arial" panose="020B0604020202020204" pitchFamily="34" charset="0"/>
                <a:cs typeface="Arial" panose="020B0604020202020204" pitchFamily="34" charset="0"/>
              </a:rPr>
              <a:t> for METAREA IV is C</a:t>
            </a:r>
            <a:r>
              <a:rPr lang="en-US" sz="1800" baseline="-25000" dirty="0" smtClean="0">
                <a:latin typeface="Arial" panose="020B0604020202020204" pitchFamily="34" charset="0"/>
                <a:cs typeface="Arial" panose="020B0604020202020204" pitchFamily="34" charset="0"/>
              </a:rPr>
              <a:t>3</a:t>
            </a:r>
            <a:r>
              <a:rPr lang="en-US" sz="1800" dirty="0" smtClean="0">
                <a:latin typeface="Arial" panose="020B0604020202020204" pitchFamily="34" charset="0"/>
                <a:cs typeface="Arial" panose="020B0604020202020204" pitchFamily="34" charset="0"/>
              </a:rPr>
              <a:t> = “04”.</a:t>
            </a:r>
            <a:br>
              <a:rPr lang="en-US" sz="1800" dirty="0" smtClean="0">
                <a:latin typeface="Arial" panose="020B0604020202020204" pitchFamily="34" charset="0"/>
                <a:cs typeface="Arial" panose="020B0604020202020204" pitchFamily="34" charset="0"/>
              </a:rPr>
            </a:br>
            <a:endParaRPr lang="en-US" sz="1800" dirty="0" smtClean="0">
              <a:latin typeface="Arial" panose="020B0604020202020204" pitchFamily="34" charset="0"/>
              <a:cs typeface="Arial" panose="020B0604020202020204" pitchFamily="34" charset="0"/>
            </a:endParaRPr>
          </a:p>
          <a:p>
            <a:pPr lvl="1"/>
            <a:r>
              <a:rPr lang="en-US" sz="1800" dirty="0">
                <a:latin typeface="Arial" panose="020B0604020202020204" pitchFamily="34" charset="0"/>
                <a:cs typeface="Arial" panose="020B0604020202020204" pitchFamily="34" charset="0"/>
              </a:rPr>
              <a:t>Or perhaps Inmarsat has already made such changes? (</a:t>
            </a:r>
            <a:r>
              <a:rPr lang="en-US" sz="1800" i="1" dirty="0">
                <a:latin typeface="Arial" panose="020B0604020202020204" pitchFamily="34" charset="0"/>
                <a:cs typeface="Arial" panose="020B0604020202020204" pitchFamily="34" charset="0"/>
              </a:rPr>
              <a:t>If so, we’re not aware of it. </a:t>
            </a:r>
            <a:r>
              <a:rPr lang="en-US" sz="1800" dirty="0">
                <a:latin typeface="Arial" panose="020B0604020202020204" pitchFamily="34" charset="0"/>
                <a:cs typeface="Arial" panose="020B0604020202020204" pitchFamily="34" charset="0"/>
              </a:rPr>
              <a:t>) </a:t>
            </a:r>
            <a:endParaRPr lang="en-US" sz="1800" dirty="0" smtClean="0">
              <a:latin typeface="Arial" panose="020B0604020202020204" pitchFamily="34" charset="0"/>
              <a:cs typeface="Arial" panose="020B0604020202020204" pitchFamily="34" charset="0"/>
            </a:endParaRPr>
          </a:p>
          <a:p>
            <a:pPr lvl="1"/>
            <a:endParaRPr lang="en-US" sz="1800" dirty="0" smtClean="0">
              <a:latin typeface="Arial" panose="020B0604020202020204" pitchFamily="34" charset="0"/>
              <a:cs typeface="Arial" panose="020B0604020202020204" pitchFamily="34" charset="0"/>
            </a:endParaRPr>
          </a:p>
        </p:txBody>
      </p:sp>
      <p:cxnSp>
        <p:nvCxnSpPr>
          <p:cNvPr id="7" name="Straight Connector 6"/>
          <p:cNvCxnSpPr/>
          <p:nvPr/>
        </p:nvCxnSpPr>
        <p:spPr>
          <a:xfrm flipV="1">
            <a:off x="590550" y="1417638"/>
            <a:ext cx="6781800" cy="1"/>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705682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60338"/>
            <a:ext cx="8229600" cy="1143000"/>
          </a:xfrm>
        </p:spPr>
        <p:txBody>
          <a:bodyPr>
            <a:normAutofit/>
          </a:bodyPr>
          <a:lstStyle/>
          <a:p>
            <a:pPr algn="l"/>
            <a:r>
              <a:rPr lang="en-US" sz="2400" b="1" dirty="0" smtClean="0">
                <a:latin typeface="Arial" panose="020B0604020202020204" pitchFamily="34" charset="0"/>
                <a:cs typeface="Arial" panose="020B0604020202020204" pitchFamily="34" charset="0"/>
              </a:rPr>
              <a:t>New service-related activities for </a:t>
            </a:r>
            <a:br>
              <a:rPr lang="en-US" sz="2400" b="1" dirty="0" smtClean="0">
                <a:latin typeface="Arial" panose="020B0604020202020204" pitchFamily="34" charset="0"/>
                <a:cs typeface="Arial" panose="020B0604020202020204" pitchFamily="34" charset="0"/>
              </a:rPr>
            </a:br>
            <a:r>
              <a:rPr lang="en-US" sz="2400" b="1" dirty="0" smtClean="0">
                <a:latin typeface="Arial" panose="020B0604020202020204" pitchFamily="34" charset="0"/>
                <a:cs typeface="Arial" panose="020B0604020202020204" pitchFamily="34" charset="0"/>
              </a:rPr>
              <a:t>2018 northern &amp; Arctic shipping season</a:t>
            </a:r>
            <a:endParaRPr lang="en-US" sz="2400" b="1" dirty="0">
              <a:latin typeface="Arial" panose="020B0604020202020204" pitchFamily="34" charset="0"/>
              <a:cs typeface="Arial" panose="020B0604020202020204" pitchFamily="34" charset="0"/>
            </a:endParaRPr>
          </a:p>
        </p:txBody>
      </p:sp>
      <p:sp>
        <p:nvSpPr>
          <p:cNvPr id="5" name="Content Placeholder 4"/>
          <p:cNvSpPr>
            <a:spLocks noGrp="1"/>
          </p:cNvSpPr>
          <p:nvPr>
            <p:ph idx="1"/>
          </p:nvPr>
        </p:nvSpPr>
        <p:spPr>
          <a:xfrm>
            <a:off x="457200" y="1285875"/>
            <a:ext cx="8229600" cy="5019675"/>
          </a:xfrm>
        </p:spPr>
        <p:txBody>
          <a:bodyPr>
            <a:normAutofit fontScale="92500"/>
          </a:bodyPr>
          <a:lstStyle/>
          <a:p>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The modifications to address code C</a:t>
            </a:r>
            <a:r>
              <a:rPr lang="en-US" sz="2000" baseline="-25000" dirty="0" smtClean="0">
                <a:latin typeface="Arial" panose="020B0604020202020204" pitchFamily="34" charset="0"/>
                <a:cs typeface="Arial" panose="020B0604020202020204" pitchFamily="34" charset="0"/>
              </a:rPr>
              <a:t>3</a:t>
            </a:r>
            <a:r>
              <a:rPr lang="en-US" sz="2000" dirty="0" smtClean="0">
                <a:latin typeface="Arial" panose="020B0604020202020204" pitchFamily="34" charset="0"/>
                <a:cs typeface="Arial" panose="020B0604020202020204" pitchFamily="34" charset="0"/>
              </a:rPr>
              <a:t> also raised questions of…</a:t>
            </a:r>
            <a:br>
              <a:rPr lang="en-US" sz="2000" dirty="0" smtClean="0">
                <a:latin typeface="Arial" panose="020B0604020202020204" pitchFamily="34" charset="0"/>
                <a:cs typeface="Arial" panose="020B0604020202020204" pitchFamily="34" charset="0"/>
              </a:rPr>
            </a:br>
            <a:endParaRPr lang="en-US" sz="2000" dirty="0" smtClean="0">
              <a:latin typeface="Arial" panose="020B0604020202020204" pitchFamily="34" charset="0"/>
              <a:cs typeface="Arial" panose="020B0604020202020204" pitchFamily="34" charset="0"/>
            </a:endParaRPr>
          </a:p>
          <a:p>
            <a:pPr lvl="1"/>
            <a:r>
              <a:rPr lang="en-US" sz="1800" dirty="0" smtClean="0">
                <a:latin typeface="Arial" panose="020B0604020202020204" pitchFamily="34" charset="0"/>
                <a:cs typeface="Arial" panose="020B0604020202020204" pitchFamily="34" charset="0"/>
              </a:rPr>
              <a:t>How might these new C</a:t>
            </a:r>
            <a:r>
              <a:rPr lang="en-US" sz="1800" baseline="-25000" dirty="0" smtClean="0">
                <a:latin typeface="Arial" panose="020B0604020202020204" pitchFamily="34" charset="0"/>
                <a:cs typeface="Arial" panose="020B0604020202020204" pitchFamily="34" charset="0"/>
              </a:rPr>
              <a:t>3</a:t>
            </a:r>
            <a:r>
              <a:rPr lang="en-US" sz="1800" dirty="0" smtClean="0">
                <a:latin typeface="Arial" panose="020B0604020202020204" pitchFamily="34" charset="0"/>
                <a:cs typeface="Arial" panose="020B0604020202020204" pitchFamily="34" charset="0"/>
              </a:rPr>
              <a:t> assignments for the new METAREAs impact users with older mini-c receivers? </a:t>
            </a:r>
            <a:br>
              <a:rPr lang="en-US" sz="1800" dirty="0" smtClean="0">
                <a:latin typeface="Arial" panose="020B0604020202020204" pitchFamily="34" charset="0"/>
                <a:cs typeface="Arial" panose="020B0604020202020204" pitchFamily="34" charset="0"/>
              </a:rPr>
            </a:br>
            <a:endParaRPr lang="en-US" sz="1800" dirty="0" smtClean="0">
              <a:latin typeface="Arial" panose="020B0604020202020204" pitchFamily="34" charset="0"/>
              <a:cs typeface="Arial" panose="020B0604020202020204" pitchFamily="34" charset="0"/>
            </a:endParaRPr>
          </a:p>
          <a:p>
            <a:pPr lvl="1"/>
            <a:r>
              <a:rPr lang="en-US" sz="1800" dirty="0" smtClean="0">
                <a:latin typeface="Arial" panose="020B0604020202020204" pitchFamily="34" charset="0"/>
                <a:cs typeface="Arial" panose="020B0604020202020204" pitchFamily="34" charset="0"/>
              </a:rPr>
              <a:t>Would users have to update their receivers manually to recognize the new </a:t>
            </a:r>
            <a:br>
              <a:rPr lang="en-US" sz="1800" dirty="0" smtClean="0">
                <a:latin typeface="Arial" panose="020B0604020202020204" pitchFamily="34" charset="0"/>
                <a:cs typeface="Arial" panose="020B0604020202020204" pitchFamily="34" charset="0"/>
              </a:rPr>
            </a:br>
            <a:r>
              <a:rPr lang="en-US" sz="1800" dirty="0" smtClean="0">
                <a:latin typeface="Arial" panose="020B0604020202020204" pitchFamily="34" charset="0"/>
                <a:cs typeface="Arial" panose="020B0604020202020204" pitchFamily="34" charset="0"/>
              </a:rPr>
              <a:t>C</a:t>
            </a:r>
            <a:r>
              <a:rPr lang="en-US" sz="1800" baseline="-25000" dirty="0" smtClean="0">
                <a:latin typeface="Arial" panose="020B0604020202020204" pitchFamily="34" charset="0"/>
                <a:cs typeface="Arial" panose="020B0604020202020204" pitchFamily="34" charset="0"/>
              </a:rPr>
              <a:t>3</a:t>
            </a:r>
            <a:r>
              <a:rPr lang="en-US" sz="1800" dirty="0" smtClean="0">
                <a:latin typeface="Arial" panose="020B0604020202020204" pitchFamily="34" charset="0"/>
                <a:cs typeface="Arial" panose="020B0604020202020204" pitchFamily="34" charset="0"/>
              </a:rPr>
              <a:t> codes for the new METAREAs or does Inmarsat somehow provide such receiver updates automatically? </a:t>
            </a:r>
            <a:br>
              <a:rPr lang="en-US" sz="1800" dirty="0" smtClean="0">
                <a:latin typeface="Arial" panose="020B0604020202020204" pitchFamily="34" charset="0"/>
                <a:cs typeface="Arial" panose="020B0604020202020204" pitchFamily="34" charset="0"/>
              </a:rPr>
            </a:br>
            <a:endParaRPr lang="en-US" sz="1800" dirty="0" smtClean="0">
              <a:latin typeface="Arial" panose="020B0604020202020204" pitchFamily="34" charset="0"/>
              <a:cs typeface="Arial" panose="020B0604020202020204" pitchFamily="34" charset="0"/>
            </a:endParaRPr>
          </a:p>
          <a:p>
            <a:pPr lvl="1"/>
            <a:r>
              <a:rPr lang="en-US" sz="1800" dirty="0">
                <a:latin typeface="Arial" panose="020B0604020202020204" pitchFamily="34" charset="0"/>
                <a:cs typeface="Arial" panose="020B0604020202020204" pitchFamily="34" charset="0"/>
              </a:rPr>
              <a:t>How much overlap is built into these pre-defined METAREA address codes? </a:t>
            </a:r>
            <a:r>
              <a:rPr lang="en-US" sz="1800" i="1" dirty="0" smtClean="0">
                <a:latin typeface="Arial" panose="020B0604020202020204" pitchFamily="34" charset="0"/>
                <a:cs typeface="Arial" panose="020B0604020202020204" pitchFamily="34" charset="0"/>
              </a:rPr>
              <a:t>(Again, presuming mariners </a:t>
            </a:r>
            <a:r>
              <a:rPr lang="en-US" sz="1800" i="1" dirty="0">
                <a:latin typeface="Arial" panose="020B0604020202020204" pitchFamily="34" charset="0"/>
                <a:cs typeface="Arial" panose="020B0604020202020204" pitchFamily="34" charset="0"/>
              </a:rPr>
              <a:t>would want to start receiving </a:t>
            </a:r>
            <a:r>
              <a:rPr lang="en-US" sz="1800" i="1" dirty="0" smtClean="0">
                <a:latin typeface="Arial" panose="020B0604020202020204" pitchFamily="34" charset="0"/>
                <a:cs typeface="Arial" panose="020B0604020202020204" pitchFamily="34" charset="0"/>
              </a:rPr>
              <a:t>forecasts for adjacent METAREAs prior </a:t>
            </a:r>
            <a:r>
              <a:rPr lang="en-US" sz="1800" i="1" dirty="0">
                <a:latin typeface="Arial" panose="020B0604020202020204" pitchFamily="34" charset="0"/>
                <a:cs typeface="Arial" panose="020B0604020202020204" pitchFamily="34" charset="0"/>
              </a:rPr>
              <a:t>to </a:t>
            </a:r>
            <a:r>
              <a:rPr lang="en-US" sz="1800" i="1" dirty="0" smtClean="0">
                <a:latin typeface="Arial" panose="020B0604020202020204" pitchFamily="34" charset="0"/>
                <a:cs typeface="Arial" panose="020B0604020202020204" pitchFamily="34" charset="0"/>
              </a:rPr>
              <a:t>actually entering an adjacent METAREA.)</a:t>
            </a:r>
            <a:r>
              <a:rPr lang="en-US" sz="1800" dirty="0" smtClean="0">
                <a:latin typeface="Arial" panose="020B0604020202020204" pitchFamily="34" charset="0"/>
                <a:cs typeface="Arial" panose="020B0604020202020204" pitchFamily="34" charset="0"/>
              </a:rPr>
              <a:t/>
            </a:r>
            <a:br>
              <a:rPr lang="en-US" sz="1800" dirty="0" smtClean="0">
                <a:latin typeface="Arial" panose="020B0604020202020204" pitchFamily="34" charset="0"/>
                <a:cs typeface="Arial" panose="020B0604020202020204" pitchFamily="34" charset="0"/>
              </a:rPr>
            </a:br>
            <a:endParaRPr lang="en-US" sz="1800" dirty="0">
              <a:latin typeface="Arial" panose="020B0604020202020204" pitchFamily="34" charset="0"/>
              <a:cs typeface="Arial" panose="020B0604020202020204" pitchFamily="34" charset="0"/>
            </a:endParaRPr>
          </a:p>
          <a:p>
            <a:pPr lvl="0"/>
            <a:r>
              <a:rPr lang="en-US" sz="1800" dirty="0" smtClean="0">
                <a:latin typeface="Arial" panose="020B0604020202020204" pitchFamily="34" charset="0"/>
                <a:cs typeface="Arial" panose="020B0604020202020204" pitchFamily="34" charset="0"/>
              </a:rPr>
              <a:t>No </a:t>
            </a:r>
            <a:r>
              <a:rPr lang="en-US" sz="1800" dirty="0">
                <a:latin typeface="Arial" panose="020B0604020202020204" pitchFamily="34" charset="0"/>
                <a:cs typeface="Arial" panose="020B0604020202020204" pitchFamily="34" charset="0"/>
              </a:rPr>
              <a:t>doubt something </a:t>
            </a:r>
            <a:r>
              <a:rPr lang="en-US" sz="1800" dirty="0" smtClean="0">
                <a:latin typeface="Arial" panose="020B0604020202020204" pitchFamily="34" charset="0"/>
                <a:cs typeface="Arial" panose="020B0604020202020204" pitchFamily="34" charset="0"/>
              </a:rPr>
              <a:t>the </a:t>
            </a:r>
            <a:r>
              <a:rPr lang="en-US" sz="1800" dirty="0">
                <a:latin typeface="Arial" panose="020B0604020202020204" pitchFamily="34" charset="0"/>
                <a:cs typeface="Arial" panose="020B0604020202020204" pitchFamily="34" charset="0"/>
              </a:rPr>
              <a:t>Inmarsat rep </a:t>
            </a:r>
            <a:r>
              <a:rPr lang="en-US" sz="1800" dirty="0" smtClean="0">
                <a:latin typeface="Arial" panose="020B0604020202020204" pitchFamily="34" charset="0"/>
                <a:cs typeface="Arial" panose="020B0604020202020204" pitchFamily="34" charset="0"/>
              </a:rPr>
              <a:t>might be able to speak to…in the </a:t>
            </a:r>
            <a:r>
              <a:rPr lang="en-US" sz="1800" dirty="0">
                <a:latin typeface="Arial" panose="020B0604020202020204" pitchFamily="34" charset="0"/>
                <a:cs typeface="Arial" panose="020B0604020202020204" pitchFamily="34" charset="0"/>
              </a:rPr>
              <a:t>meantime, rectangular addressing seems to be working fine </a:t>
            </a:r>
            <a:r>
              <a:rPr lang="en-US" sz="1800" dirty="0" smtClean="0">
                <a:latin typeface="Arial" panose="020B0604020202020204" pitchFamily="34" charset="0"/>
                <a:cs typeface="Arial" panose="020B0604020202020204" pitchFamily="34" charset="0"/>
              </a:rPr>
              <a:t>for </a:t>
            </a:r>
            <a:br>
              <a:rPr lang="en-US" sz="1800" dirty="0" smtClean="0">
                <a:latin typeface="Arial" panose="020B0604020202020204" pitchFamily="34" charset="0"/>
                <a:cs typeface="Arial" panose="020B0604020202020204" pitchFamily="34" charset="0"/>
              </a:rPr>
            </a:br>
            <a:r>
              <a:rPr lang="en-US" sz="1800" dirty="0" smtClean="0">
                <a:latin typeface="Arial" panose="020B0604020202020204" pitchFamily="34" charset="0"/>
                <a:cs typeface="Arial" panose="020B0604020202020204" pitchFamily="34" charset="0"/>
              </a:rPr>
              <a:t>the </a:t>
            </a:r>
            <a:r>
              <a:rPr lang="en-US" sz="1800" dirty="0">
                <a:latin typeface="Arial" panose="020B0604020202020204" pitchFamily="34" charset="0"/>
                <a:cs typeface="Arial" panose="020B0604020202020204" pitchFamily="34" charset="0"/>
              </a:rPr>
              <a:t>ECCC service</a:t>
            </a:r>
            <a:r>
              <a:rPr lang="en-US" sz="1800" dirty="0" smtClean="0">
                <a:latin typeface="Arial" panose="020B0604020202020204" pitchFamily="34" charset="0"/>
                <a:cs typeface="Arial" panose="020B0604020202020204" pitchFamily="34" charset="0"/>
              </a:rPr>
              <a:t>.</a:t>
            </a:r>
          </a:p>
        </p:txBody>
      </p:sp>
      <p:cxnSp>
        <p:nvCxnSpPr>
          <p:cNvPr id="7" name="Straight Connector 6"/>
          <p:cNvCxnSpPr/>
          <p:nvPr/>
        </p:nvCxnSpPr>
        <p:spPr>
          <a:xfrm flipV="1">
            <a:off x="590550" y="1417638"/>
            <a:ext cx="6781800" cy="1"/>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181703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23825"/>
            <a:ext cx="8229600" cy="1017588"/>
          </a:xfrm>
        </p:spPr>
        <p:txBody>
          <a:bodyPr>
            <a:normAutofit/>
          </a:bodyPr>
          <a:lstStyle/>
          <a:p>
            <a:pPr algn="l"/>
            <a:r>
              <a:rPr lang="en-US" sz="2400" b="1" dirty="0" smtClean="0">
                <a:latin typeface="Arial" panose="020B0604020202020204" pitchFamily="34" charset="0"/>
                <a:cs typeface="Arial" panose="020B0604020202020204" pitchFamily="34" charset="0"/>
              </a:rPr>
              <a:t>New service-related activities for </a:t>
            </a:r>
            <a:br>
              <a:rPr lang="en-US" sz="2400" b="1" dirty="0" smtClean="0">
                <a:latin typeface="Arial" panose="020B0604020202020204" pitchFamily="34" charset="0"/>
                <a:cs typeface="Arial" panose="020B0604020202020204" pitchFamily="34" charset="0"/>
              </a:rPr>
            </a:br>
            <a:r>
              <a:rPr lang="en-US" sz="2400" b="1" dirty="0" smtClean="0">
                <a:latin typeface="Arial" panose="020B0604020202020204" pitchFamily="34" charset="0"/>
                <a:cs typeface="Arial" panose="020B0604020202020204" pitchFamily="34" charset="0"/>
              </a:rPr>
              <a:t>2018 northern &amp; Arctic shipping season</a:t>
            </a:r>
            <a:endParaRPr lang="en-US" sz="2400" b="1" dirty="0">
              <a:latin typeface="Arial" panose="020B0604020202020204" pitchFamily="34" charset="0"/>
              <a:cs typeface="Arial" panose="020B0604020202020204" pitchFamily="34" charset="0"/>
            </a:endParaRPr>
          </a:p>
        </p:txBody>
      </p:sp>
      <p:sp>
        <p:nvSpPr>
          <p:cNvPr id="5" name="Content Placeholder 4"/>
          <p:cNvSpPr>
            <a:spLocks noGrp="1"/>
          </p:cNvSpPr>
          <p:nvPr>
            <p:ph idx="1"/>
          </p:nvPr>
        </p:nvSpPr>
        <p:spPr>
          <a:xfrm>
            <a:off x="457200" y="1169987"/>
            <a:ext cx="8229600" cy="5049837"/>
          </a:xfrm>
        </p:spPr>
        <p:txBody>
          <a:bodyPr>
            <a:noAutofit/>
          </a:bodyPr>
          <a:lstStyle/>
          <a:p>
            <a:r>
              <a:rPr lang="en-US" sz="1800" dirty="0" smtClean="0">
                <a:latin typeface="Arial" panose="020B0604020202020204" pitchFamily="34" charset="0"/>
                <a:cs typeface="Arial" panose="020B0604020202020204" pitchFamily="34" charset="0"/>
              </a:rPr>
              <a:t>Re: sat-c migration.. analysis of POR’s altitude indicated low to nil signal availability to extreme eastern portions of METAREA XVII serviced by sat-c.</a:t>
            </a:r>
            <a:br>
              <a:rPr lang="en-US" sz="1800" dirty="0" smtClean="0">
                <a:latin typeface="Arial" panose="020B0604020202020204" pitchFamily="34" charset="0"/>
                <a:cs typeface="Arial" panose="020B0604020202020204" pitchFamily="34" charset="0"/>
              </a:rPr>
            </a:br>
            <a:r>
              <a:rPr lang="en-US" sz="1000" dirty="0" smtClean="0">
                <a:latin typeface="Arial" panose="020B0604020202020204" pitchFamily="34" charset="0"/>
                <a:cs typeface="Arial" panose="020B0604020202020204" pitchFamily="34" charset="0"/>
              </a:rPr>
              <a:t> </a:t>
            </a:r>
          </a:p>
          <a:p>
            <a:r>
              <a:rPr lang="en-US" sz="1800" dirty="0" smtClean="0">
                <a:latin typeface="Arial" panose="020B0604020202020204" pitchFamily="34" charset="0"/>
                <a:cs typeface="Arial" panose="020B0604020202020204" pitchFamily="34" charset="0"/>
              </a:rPr>
              <a:t>Further analysis of sat altitudes indicates maximum coverage to METAREA XVII waters serviced by sat-c will </a:t>
            </a:r>
            <a:r>
              <a:rPr lang="en-US" sz="1800" dirty="0">
                <a:latin typeface="Arial" panose="020B0604020202020204" pitchFamily="34" charset="0"/>
                <a:cs typeface="Arial" panose="020B0604020202020204" pitchFamily="34" charset="0"/>
              </a:rPr>
              <a:t>be obtained by broadcasting over both APAC &amp; AMER</a:t>
            </a:r>
            <a:r>
              <a:rPr lang="en-US" sz="1800" dirty="0" smtClean="0">
                <a:latin typeface="Arial" panose="020B0604020202020204" pitchFamily="34" charset="0"/>
                <a:cs typeface="Arial" panose="020B0604020202020204" pitchFamily="34" charset="0"/>
              </a:rPr>
              <a:t>.</a:t>
            </a:r>
            <a:br>
              <a:rPr lang="en-US" sz="1800" dirty="0" smtClean="0">
                <a:latin typeface="Arial" panose="020B0604020202020204" pitchFamily="34" charset="0"/>
                <a:cs typeface="Arial" panose="020B0604020202020204" pitchFamily="34" charset="0"/>
              </a:rPr>
            </a:br>
            <a:endParaRPr lang="en-US" sz="1000" dirty="0">
              <a:latin typeface="Arial" panose="020B0604020202020204" pitchFamily="34" charset="0"/>
              <a:cs typeface="Arial" panose="020B0604020202020204" pitchFamily="34" charset="0"/>
            </a:endParaRPr>
          </a:p>
          <a:p>
            <a:r>
              <a:rPr lang="en-US" sz="1800" dirty="0" smtClean="0">
                <a:latin typeface="Arial" panose="020B0604020202020204" pitchFamily="34" charset="0"/>
                <a:cs typeface="Arial" panose="020B0604020202020204" pitchFamily="34" charset="0"/>
              </a:rPr>
              <a:t>Therefore, upon migration stage 2 (POR to APAC) ECCC plans to upload products for said waters to both AMER &amp; APAC.</a:t>
            </a:r>
          </a:p>
          <a:p>
            <a:endParaRPr lang="en-US" sz="1000" dirty="0" smtClean="0">
              <a:latin typeface="Arial" panose="020B0604020202020204" pitchFamily="34" charset="0"/>
              <a:cs typeface="Arial" panose="020B0604020202020204" pitchFamily="34" charset="0"/>
            </a:endParaRPr>
          </a:p>
          <a:p>
            <a:r>
              <a:rPr lang="en-US" sz="1800" dirty="0" smtClean="0">
                <a:latin typeface="Arial" panose="020B0604020202020204" pitchFamily="34" charset="0"/>
                <a:cs typeface="Arial" panose="020B0604020202020204" pitchFamily="34" charset="0"/>
              </a:rPr>
              <a:t>However, monitoring of broadcasts over APAC will not be possible at the current ECCC sat-c monitoring receiver sites… analysis of APAC signal coverage from other potential receiver sites within Canada indicates nil signal availability.</a:t>
            </a:r>
          </a:p>
          <a:p>
            <a:endParaRPr lang="en-US" sz="1000" dirty="0" smtClean="0">
              <a:latin typeface="Arial" panose="020B0604020202020204" pitchFamily="34" charset="0"/>
              <a:cs typeface="Arial" panose="020B0604020202020204" pitchFamily="34" charset="0"/>
            </a:endParaRPr>
          </a:p>
          <a:p>
            <a:r>
              <a:rPr lang="en-US" sz="1800" dirty="0" smtClean="0">
                <a:latin typeface="Arial" panose="020B0604020202020204" pitchFamily="34" charset="0"/>
                <a:cs typeface="Arial" panose="020B0604020202020204" pitchFamily="34" charset="0"/>
              </a:rPr>
              <a:t>This development raises the following question… is an Issuing Service required to monitor broadcasts of its products from each satellite it’s broadcasting over? For ECCC, with regards to any broadcasts made over APAC, this may not be possible. </a:t>
            </a:r>
          </a:p>
        </p:txBody>
      </p:sp>
      <p:cxnSp>
        <p:nvCxnSpPr>
          <p:cNvPr id="7" name="Straight Connector 6"/>
          <p:cNvCxnSpPr/>
          <p:nvPr/>
        </p:nvCxnSpPr>
        <p:spPr>
          <a:xfrm flipV="1">
            <a:off x="590550" y="1111251"/>
            <a:ext cx="6781800" cy="1"/>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564433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95349" y="395290"/>
            <a:ext cx="6762750" cy="750888"/>
          </a:xfrm>
        </p:spPr>
        <p:txBody>
          <a:bodyPr>
            <a:normAutofit fontScale="90000"/>
          </a:bodyPr>
          <a:lstStyle/>
          <a:p>
            <a:pPr algn="l"/>
            <a:r>
              <a:rPr lang="en-CA" sz="2400" b="1" dirty="0" smtClean="0">
                <a:latin typeface="Arial" panose="020B0604020202020204" pitchFamily="34" charset="0"/>
                <a:cs typeface="Arial" panose="020B0604020202020204" pitchFamily="34" charset="0"/>
              </a:rPr>
              <a:t>Geo-stationary satellite Elevation Angle – also </a:t>
            </a:r>
            <a:r>
              <a:rPr lang="en-CA" sz="2400" b="1" dirty="0">
                <a:latin typeface="Arial" panose="020B0604020202020204" pitchFamily="34" charset="0"/>
                <a:cs typeface="Arial" panose="020B0604020202020204" pitchFamily="34" charset="0"/>
              </a:rPr>
              <a:t>k</a:t>
            </a:r>
            <a:r>
              <a:rPr lang="en-CA" sz="2400" b="1" dirty="0" smtClean="0">
                <a:latin typeface="Arial" panose="020B0604020202020204" pitchFamily="34" charset="0"/>
                <a:cs typeface="Arial" panose="020B0604020202020204" pitchFamily="34" charset="0"/>
              </a:rPr>
              <a:t>nown as “look angle”.</a:t>
            </a:r>
            <a:br>
              <a:rPr lang="en-CA" sz="2400" b="1" dirty="0" smtClean="0">
                <a:latin typeface="Arial" panose="020B0604020202020204" pitchFamily="34" charset="0"/>
                <a:cs typeface="Arial" panose="020B0604020202020204" pitchFamily="34" charset="0"/>
              </a:rPr>
            </a:br>
            <a:r>
              <a:rPr lang="en-CA" sz="2400" b="1" dirty="0">
                <a:latin typeface="Arial" panose="020B0604020202020204" pitchFamily="34" charset="0"/>
                <a:cs typeface="Arial" panose="020B0604020202020204" pitchFamily="34" charset="0"/>
              </a:rPr>
              <a:t> </a:t>
            </a:r>
            <a:r>
              <a:rPr lang="en-CA" sz="2400" b="1" dirty="0" smtClean="0">
                <a:latin typeface="Arial" panose="020B0604020202020204" pitchFamily="34" charset="0"/>
                <a:cs typeface="Arial" panose="020B0604020202020204" pitchFamily="34" charset="0"/>
              </a:rPr>
              <a:t>  </a:t>
            </a:r>
            <a:endParaRPr lang="en-CA" sz="2400" dirty="0"/>
          </a:p>
        </p:txBody>
      </p:sp>
      <p:sp>
        <p:nvSpPr>
          <p:cNvPr id="5" name="Title 2"/>
          <p:cNvSpPr txBox="1">
            <a:spLocks/>
          </p:cNvSpPr>
          <p:nvPr/>
        </p:nvSpPr>
        <p:spPr>
          <a:xfrm>
            <a:off x="771525" y="1179513"/>
            <a:ext cx="8229600" cy="1381126"/>
          </a:xfrm>
          <a:prstGeom prst="rect">
            <a:avLst/>
          </a:prstGeom>
        </p:spPr>
        <p:txBody>
          <a:bodyPr vert="horz" lIns="91440" tIns="45720" rIns="91440" bIns="45720" rtlCol="0"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342900" indent="-342900" algn="l">
              <a:buFont typeface="Arial" panose="020B0604020202020204" pitchFamily="34" charset="0"/>
              <a:buChar char="•"/>
            </a:pPr>
            <a:r>
              <a:rPr lang="en-CA" sz="1600" dirty="0" smtClean="0">
                <a:latin typeface="Arial" panose="020B0604020202020204" pitchFamily="34" charset="0"/>
                <a:cs typeface="Arial" panose="020B0604020202020204" pitchFamily="34" charset="0"/>
              </a:rPr>
              <a:t>Angle the geo-stationary satellite will appear above the horizon when viewed from the satellite receiver. </a:t>
            </a:r>
          </a:p>
          <a:p>
            <a:pPr marL="342900" indent="-342900" algn="l">
              <a:buFont typeface="Arial" panose="020B0604020202020204" pitchFamily="34" charset="0"/>
              <a:buChar char="•"/>
            </a:pPr>
            <a:endParaRPr lang="en-CA" sz="1600" dirty="0" smtClean="0">
              <a:latin typeface="Arial" panose="020B0604020202020204" pitchFamily="34" charset="0"/>
              <a:cs typeface="Arial" panose="020B0604020202020204" pitchFamily="34" charset="0"/>
            </a:endParaRPr>
          </a:p>
          <a:p>
            <a:pPr marL="342900" indent="-342900" algn="l">
              <a:buFont typeface="Arial" panose="020B0604020202020204" pitchFamily="34" charset="0"/>
              <a:buChar char="•"/>
            </a:pPr>
            <a:r>
              <a:rPr lang="en-CA" sz="1600" dirty="0" smtClean="0">
                <a:latin typeface="Arial" panose="020B0604020202020204" pitchFamily="34" charset="0"/>
                <a:cs typeface="Arial" panose="020B0604020202020204" pitchFamily="34" charset="0"/>
              </a:rPr>
              <a:t>For look angles of zero and less the satellite will be located below the horizon, consequently there will be no signal available to the receiver.     </a:t>
            </a:r>
            <a:endParaRPr lang="en-CA" sz="1600" dirty="0"/>
          </a:p>
        </p:txBody>
      </p:sp>
      <p:cxnSp>
        <p:nvCxnSpPr>
          <p:cNvPr id="6" name="Straight Connector 5"/>
          <p:cNvCxnSpPr/>
          <p:nvPr/>
        </p:nvCxnSpPr>
        <p:spPr>
          <a:xfrm flipV="1">
            <a:off x="1009650" y="1168401"/>
            <a:ext cx="6781800" cy="1"/>
          </a:xfrm>
          <a:prstGeom prst="line">
            <a:avLst/>
          </a:prstGeom>
        </p:spPr>
        <p:style>
          <a:lnRef idx="2">
            <a:schemeClr val="accent1"/>
          </a:lnRef>
          <a:fillRef idx="0">
            <a:schemeClr val="accent1"/>
          </a:fillRef>
          <a:effectRef idx="1">
            <a:schemeClr val="accent1"/>
          </a:effectRef>
          <a:fontRef idx="minor">
            <a:schemeClr val="tx1"/>
          </a:fontRef>
        </p:style>
      </p:cxn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1699" y="2560639"/>
            <a:ext cx="6053522" cy="40188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50363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a:xfrm>
            <a:off x="477957" y="169863"/>
            <a:ext cx="8229600" cy="1143000"/>
          </a:xfrm>
        </p:spPr>
        <p:txBody>
          <a:bodyPr>
            <a:normAutofit/>
          </a:bodyPr>
          <a:lstStyle/>
          <a:p>
            <a:pPr algn="l"/>
            <a:r>
              <a:rPr lang="en-CA" sz="2400" b="1" dirty="0">
                <a:latin typeface="Arial" panose="020B0604020202020204" pitchFamily="34" charset="0"/>
                <a:cs typeface="Arial" panose="020B0604020202020204" pitchFamily="34" charset="0"/>
              </a:rPr>
              <a:t>L</a:t>
            </a:r>
            <a:r>
              <a:rPr lang="en-CA" sz="2400" b="1" dirty="0" smtClean="0">
                <a:latin typeface="Arial" panose="020B0604020202020204" pitchFamily="34" charset="0"/>
                <a:cs typeface="Arial" panose="020B0604020202020204" pitchFamily="34" charset="0"/>
              </a:rPr>
              <a:t>ook angles for METAREA XVII &amp; XVIII waters </a:t>
            </a:r>
            <a:br>
              <a:rPr lang="en-CA" sz="2400" b="1" dirty="0" smtClean="0">
                <a:latin typeface="Arial" panose="020B0604020202020204" pitchFamily="34" charset="0"/>
                <a:cs typeface="Arial" panose="020B0604020202020204" pitchFamily="34" charset="0"/>
              </a:rPr>
            </a:br>
            <a:r>
              <a:rPr lang="en-CA" sz="2400" b="1" dirty="0" smtClean="0">
                <a:latin typeface="Arial" panose="020B0604020202020204" pitchFamily="34" charset="0"/>
                <a:cs typeface="Arial" panose="020B0604020202020204" pitchFamily="34" charset="0"/>
              </a:rPr>
              <a:t>serviced by Inmarsat-C  </a:t>
            </a:r>
            <a:endParaRPr lang="en-CA" sz="2400" b="1" dirty="0">
              <a:latin typeface="Arial" panose="020B0604020202020204" pitchFamily="34" charset="0"/>
              <a:cs typeface="Arial" panose="020B0604020202020204" pitchFamily="34" charset="0"/>
            </a:endParaRPr>
          </a:p>
        </p:txBody>
      </p:sp>
      <p:sp>
        <p:nvSpPr>
          <p:cNvPr id="3" name="TextBox 2"/>
          <p:cNvSpPr txBox="1"/>
          <p:nvPr/>
        </p:nvSpPr>
        <p:spPr>
          <a:xfrm>
            <a:off x="266700" y="1619985"/>
            <a:ext cx="8582026" cy="369332"/>
          </a:xfrm>
          <a:prstGeom prst="rect">
            <a:avLst/>
          </a:prstGeom>
          <a:noFill/>
        </p:spPr>
        <p:txBody>
          <a:bodyPr wrap="square" rtlCol="0">
            <a:spAutoFit/>
          </a:bodyPr>
          <a:lstStyle/>
          <a:p>
            <a:r>
              <a:rPr lang="en-CA" sz="1600" dirty="0">
                <a:latin typeface="Arial" panose="020B0604020202020204" pitchFamily="34" charset="0"/>
                <a:hlinkClick r:id="rId3"/>
              </a:rPr>
              <a:t>https://www.oceaneering.com/positioning-solutions/geostationary-satellite-calculator</a:t>
            </a:r>
            <a:r>
              <a:rPr lang="en-CA" dirty="0">
                <a:hlinkClick r:id="rId3"/>
              </a:rPr>
              <a:t>/</a:t>
            </a:r>
            <a:endParaRPr lang="en-CA" dirty="0"/>
          </a:p>
        </p:txBody>
      </p:sp>
      <p:cxnSp>
        <p:nvCxnSpPr>
          <p:cNvPr id="8" name="Straight Connector 7"/>
          <p:cNvCxnSpPr/>
          <p:nvPr/>
        </p:nvCxnSpPr>
        <p:spPr>
          <a:xfrm flipV="1">
            <a:off x="590550" y="1312862"/>
            <a:ext cx="6781800" cy="1"/>
          </a:xfrm>
          <a:prstGeom prst="line">
            <a:avLst/>
          </a:prstGeom>
        </p:spPr>
        <p:style>
          <a:lnRef idx="2">
            <a:schemeClr val="accent1"/>
          </a:lnRef>
          <a:fillRef idx="0">
            <a:schemeClr val="accent1"/>
          </a:fillRef>
          <a:effectRef idx="1">
            <a:schemeClr val="accent1"/>
          </a:effectRef>
          <a:fontRef idx="minor">
            <a:schemeClr val="tx1"/>
          </a:fontRef>
        </p:style>
      </p:cxn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 y="2209800"/>
            <a:ext cx="8882136" cy="35766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64158209"/>
      </p:ext>
    </p:extLst>
  </p:cSld>
  <p:clrMapOvr>
    <a:masterClrMapping/>
  </p:clrMapOvr>
  <p:timing>
    <p:tnLst>
      <p:par>
        <p:cTn id="1" dur="indefinite" restart="never" nodeType="tmRoot"/>
      </p:par>
    </p:tnLst>
  </p:timing>
</p:sld>
</file>

<file path=ppt/theme/theme1.xml><?xml version="1.0" encoding="utf-8"?>
<a:theme xmlns:a="http://schemas.openxmlformats.org/drawingml/2006/main" name="WMO_BLUE_Powerpoint_en_f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WMO_BLUE_Powerpoint_en_fr</Template>
  <TotalTime>2162</TotalTime>
  <Words>1138</Words>
  <Application>Microsoft Office PowerPoint</Application>
  <PresentationFormat>On-screen Show (4:3)</PresentationFormat>
  <Paragraphs>159</Paragraphs>
  <Slides>25</Slides>
  <Notes>25</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WMO_BLUE_Powerpoint_en_fr</vt:lpstr>
      <vt:lpstr>PowerPoint Presentation</vt:lpstr>
      <vt:lpstr>METAREAs XVII/XVIII/northwestern IV:  Forecast service overview</vt:lpstr>
      <vt:lpstr>PowerPoint Presentation</vt:lpstr>
      <vt:lpstr>New service-related activities for  2018 northern &amp; Arctic shipping season</vt:lpstr>
      <vt:lpstr>New service-related activities for  2018 northern &amp; Arctic shipping season</vt:lpstr>
      <vt:lpstr>New service-related activities for  2018 northern &amp; Arctic shipping season</vt:lpstr>
      <vt:lpstr>New service-related activities for  2018 northern &amp; Arctic shipping season</vt:lpstr>
      <vt:lpstr>Geo-stationary satellite Elevation Angle – also known as “look angle”.    </vt:lpstr>
      <vt:lpstr>Look angles for METAREA XVII &amp; XVIII waters  serviced by Inmarsat-C  </vt:lpstr>
      <vt:lpstr>PowerPoint Presentation</vt:lpstr>
      <vt:lpstr>PowerPoint Presentation</vt:lpstr>
      <vt:lpstr>PowerPoint Presentation</vt:lpstr>
      <vt:lpstr>PowerPoint Presentation</vt:lpstr>
      <vt:lpstr>Recent challenges encountered with MSI provision or coordination – forecast product-related</vt:lpstr>
      <vt:lpstr>PowerPoint Presentation</vt:lpstr>
      <vt:lpstr>PowerPoint Presentation</vt:lpstr>
      <vt:lpstr>Recent challenges encountered with MSI provision or coordination – forecast product-related</vt:lpstr>
      <vt:lpstr>Recent challenges encountered with  MSI provision or coordination – ice product-related</vt:lpstr>
      <vt:lpstr>PowerPoint Presentation</vt:lpstr>
      <vt:lpstr>PowerPoint Presentation</vt:lpstr>
      <vt:lpstr>Recent challenges encountered with MSI provision or coordination – dissemination-related.</vt:lpstr>
      <vt:lpstr>Significant examples of stakeholder interactions or education activities</vt:lpstr>
      <vt:lpstr>Significant examples of stakeholder interactions  or education activities</vt:lpstr>
      <vt:lpstr>PowerPoint Presentation</vt:lpstr>
      <vt:lpstr>      Acronyms used in this presentation:  CCG – Canadian Coast Guard CIS – Canadian Ice Service DMI – Danish Meteorological Service ECCC – Environment &amp; Climate Change Canada egc – enhanced group call GTS – Global Telecommunications System MSC – Meteorological Service of Canada NWS – National Weather Service sat-c – Inmarsat-C        </vt:lpstr>
    </vt:vector>
  </TitlesOfParts>
  <Company>World Meteorological Organization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Neal Moodie</dc:creator>
  <cp:lastModifiedBy>King,Tom [Gander]</cp:lastModifiedBy>
  <cp:revision>116</cp:revision>
  <cp:lastPrinted>2018-08-23T13:56:20Z</cp:lastPrinted>
  <dcterms:created xsi:type="dcterms:W3CDTF">2018-07-04T08:55:30Z</dcterms:created>
  <dcterms:modified xsi:type="dcterms:W3CDTF">2018-08-24T17:47:40Z</dcterms:modified>
</cp:coreProperties>
</file>